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61" r:id="rId3"/>
    <p:sldId id="259" r:id="rId4"/>
    <p:sldId id="260" r:id="rId5"/>
    <p:sldId id="262" r:id="rId6"/>
    <p:sldId id="267" r:id="rId7"/>
    <p:sldId id="268" r:id="rId8"/>
    <p:sldId id="263" r:id="rId9"/>
    <p:sldId id="265" r:id="rId10"/>
    <p:sldId id="266" r:id="rId11"/>
  </p:sldIdLst>
  <p:sldSz cx="9144000" cy="5143500" type="screen16x9"/>
  <p:notesSz cx="6858000" cy="9144000"/>
  <p:embeddedFontLst>
    <p:embeddedFont>
      <p:font typeface="Droid Serif" panose="020B060402020202020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5764" autoAdjust="0"/>
  </p:normalViewPr>
  <p:slideViewPr>
    <p:cSldViewPr snapToGrid="0">
      <p:cViewPr varScale="1">
        <p:scale>
          <a:sx n="98" d="100"/>
          <a:sy n="98" d="100"/>
        </p:scale>
        <p:origin x="103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80000"/>
              </a:lnSpc>
              <a:spcBef>
                <a:spcPts val="900"/>
              </a:spcBef>
              <a:buClr>
                <a:schemeClr val="dk1"/>
              </a:buClr>
              <a:buSzPct val="100000"/>
              <a:buFont typeface="Arial"/>
              <a:buNone/>
            </a:pPr>
            <a:r>
              <a:rPr lang="en" dirty="0"/>
              <a:t>7 min long</a:t>
            </a:r>
          </a:p>
          <a:p>
            <a:pPr lvl="0" rtl="0">
              <a:lnSpc>
                <a:spcPct val="80000"/>
              </a:lnSpc>
              <a:spcBef>
                <a:spcPts val="900"/>
              </a:spcBef>
              <a:buClr>
                <a:schemeClr val="dk1"/>
              </a:buClr>
              <a:buSzPct val="100000"/>
              <a:buFont typeface="Arial"/>
              <a:buNone/>
            </a:pPr>
            <a:r>
              <a:rPr lang="en-US" dirty="0"/>
              <a:t>R</a:t>
            </a:r>
            <a:r>
              <a:rPr lang="en" dirty="0"/>
              <a:t>ule – 1</a:t>
            </a:r>
            <a:r>
              <a:rPr lang="en" baseline="0" dirty="0"/>
              <a:t> min/slide</a:t>
            </a:r>
          </a:p>
          <a:p>
            <a:pPr lvl="0" rtl="0">
              <a:lnSpc>
                <a:spcPct val="80000"/>
              </a:lnSpc>
              <a:spcBef>
                <a:spcPts val="900"/>
              </a:spcBef>
              <a:buClr>
                <a:schemeClr val="dk1"/>
              </a:buClr>
              <a:buSzPct val="100000"/>
              <a:buFont typeface="Arial"/>
              <a:buNone/>
            </a:pPr>
            <a:r>
              <a:rPr lang="en-US" baseline="0" dirty="0"/>
              <a:t>T</a:t>
            </a:r>
            <a:r>
              <a:rPr lang="en" baseline="0" dirty="0"/>
              <a:t>hink of transitiosn </a:t>
            </a: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Questions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SLIDE - LCZS ALLOW SCIENTISTS TO CLASSIFY AN AREA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Commercial off the shelf components</a:t>
            </a:r>
            <a:r>
              <a:rPr lang="en-US" baseline="0" dirty="0"/>
              <a:t> – limitations have caused us to make parts for ourselves</a:t>
            </a:r>
          </a:p>
          <a:p>
            <a:pPr lvl="0">
              <a:spcBef>
                <a:spcPts val="0"/>
              </a:spcBef>
              <a:buNone/>
            </a:pPr>
            <a:r>
              <a:rPr lang="en-US" baseline="0" dirty="0"/>
              <a:t>Student team is making the chassis and mounting structure</a:t>
            </a:r>
          </a:p>
          <a:p>
            <a:pPr lvl="0">
              <a:spcBef>
                <a:spcPts val="0"/>
              </a:spcBef>
              <a:buNone/>
            </a:pPr>
            <a:r>
              <a:rPr lang="en-US" baseline="0" dirty="0"/>
              <a:t>Making UHF antenna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Remote sensing from space</a:t>
            </a:r>
            <a:r>
              <a:rPr lang="en-US" baseline="0" dirty="0"/>
              <a:t> – hard, lots of interference</a:t>
            </a:r>
          </a:p>
          <a:p>
            <a:r>
              <a:rPr lang="en-US" baseline="0" dirty="0"/>
              <a:t>How ground truths help</a:t>
            </a:r>
          </a:p>
          <a:p>
            <a:endParaRPr lang="en-US" dirty="0"/>
          </a:p>
        </p:txBody>
      </p:sp>
    </p:spTree>
    <p:extLst>
      <p:ext uri="{BB962C8B-B14F-4D97-AF65-F5344CB8AC3E}">
        <p14:creationId xmlns:p14="http://schemas.microsoft.com/office/powerpoint/2010/main" val="830845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next for phoenix?</a:t>
            </a:r>
            <a:r>
              <a:rPr lang="en-US" baseline="0" dirty="0"/>
              <a:t> </a:t>
            </a:r>
          </a:p>
          <a:p>
            <a:r>
              <a:rPr lang="en-US" baseline="0" dirty="0"/>
              <a:t>More importantly, why is this timeline necessary, how does it factor into the program management </a:t>
            </a:r>
          </a:p>
          <a:p>
            <a:r>
              <a:rPr lang="en-US" baseline="0" dirty="0"/>
              <a:t>Our timeline must be this way</a:t>
            </a:r>
            <a:endParaRPr lang="en-US" dirty="0"/>
          </a:p>
        </p:txBody>
      </p:sp>
    </p:spTree>
    <p:extLst>
      <p:ext uri="{BB962C8B-B14F-4D97-AF65-F5344CB8AC3E}">
        <p14:creationId xmlns:p14="http://schemas.microsoft.com/office/powerpoint/2010/main" val="120383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100" b="0" i="0" u="none" strike="noStrike" kern="1200" dirty="0">
                <a:solidFill>
                  <a:schemeClr val="tx1"/>
                </a:solidFill>
                <a:effectLst/>
                <a:latin typeface="+mn-lt"/>
                <a:ea typeface="+mn-ea"/>
                <a:cs typeface="+mn-cs"/>
              </a:rPr>
              <a:t>Leaned</a:t>
            </a:r>
            <a:r>
              <a:rPr lang="en-US" sz="1100" b="0" i="0" u="none" strike="noStrike" kern="1200" baseline="0" dirty="0">
                <a:solidFill>
                  <a:schemeClr val="tx1"/>
                </a:solidFill>
                <a:effectLst/>
                <a:latin typeface="+mn-lt"/>
                <a:ea typeface="+mn-ea"/>
                <a:cs typeface="+mn-cs"/>
              </a:rPr>
              <a:t> on mentors for advice, but had to make objective decisions for ourselves, </a:t>
            </a:r>
          </a:p>
          <a:p>
            <a:pPr lvl="0">
              <a:spcBef>
                <a:spcPts val="0"/>
              </a:spcBef>
              <a:buNone/>
            </a:pPr>
            <a:r>
              <a:rPr lang="en-US" sz="1100" b="0" i="0" u="none" strike="noStrike" kern="1200" baseline="0" dirty="0">
                <a:solidFill>
                  <a:schemeClr val="tx1"/>
                </a:solidFill>
                <a:effectLst/>
                <a:latin typeface="+mn-lt"/>
                <a:ea typeface="+mn-ea"/>
                <a:cs typeface="+mn-cs"/>
              </a:rPr>
              <a:t>The scope of the project became much greater than  any of us imagined– we had to make sure that as undergrads, we kept the program manageable so it could achieve success </a:t>
            </a:r>
          </a:p>
          <a:p>
            <a:pPr lvl="0">
              <a:spcBef>
                <a:spcPts val="0"/>
              </a:spcBef>
              <a:buNone/>
            </a:pPr>
            <a:r>
              <a:rPr lang="en-US" sz="1100" b="0" i="0" u="none" strike="noStrike" kern="1200" baseline="0" dirty="0">
                <a:solidFill>
                  <a:schemeClr val="tx1"/>
                </a:solidFill>
                <a:effectLst/>
                <a:latin typeface="+mn-lt"/>
                <a:ea typeface="+mn-ea"/>
                <a:cs typeface="+mn-cs"/>
              </a:rPr>
              <a:t>The best discussions were had from sitting in a room and organizing a flight scenario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Remember your mentor, any graduate students, the funding agency, the Department, the name of the grant,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292625"/>
            <a:ext cx="8520600" cy="572700"/>
          </a:xfrm>
          <a:prstGeom prst="rect">
            <a:avLst/>
          </a:prstGeom>
        </p:spPr>
        <p:txBody>
          <a:bodyPr lIns="91425" tIns="91425" rIns="91425" bIns="91425" anchor="t" anchorCtr="0"/>
          <a:lstStyle>
            <a:lvl1pPr lvl="0">
              <a:spcBef>
                <a:spcPts val="0"/>
              </a:spcBef>
              <a:defRPr>
                <a:solidFill>
                  <a:srgbClr val="85200C"/>
                </a:solidFill>
                <a:latin typeface="Cambria"/>
                <a:ea typeface="Cambria"/>
                <a:cs typeface="Cambria"/>
                <a:sym typeface="Cambria"/>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996625"/>
            <a:ext cx="8520600" cy="4020300"/>
          </a:xfrm>
          <a:prstGeom prst="rect">
            <a:avLst/>
          </a:prstGeom>
        </p:spPr>
        <p:txBody>
          <a:bodyPr lIns="91425" tIns="91425" rIns="91425" bIns="91425" anchor="t" anchorCtr="0"/>
          <a:lstStyle>
            <a:lvl1pPr lvl="0">
              <a:spcBef>
                <a:spcPts val="0"/>
              </a:spcBef>
              <a:defRPr sz="1200">
                <a:solidFill>
                  <a:srgbClr val="434343"/>
                </a:solidFill>
                <a:latin typeface="Droid Serif"/>
                <a:ea typeface="Droid Serif"/>
                <a:cs typeface="Droid Serif"/>
                <a:sym typeface="Droid Serif"/>
              </a:defRPr>
            </a:lvl1pPr>
            <a:lvl2pPr lvl="1">
              <a:spcBef>
                <a:spcPts val="0"/>
              </a:spcBef>
              <a:defRPr sz="1100">
                <a:latin typeface="Times New Roman"/>
                <a:ea typeface="Times New Roman"/>
                <a:cs typeface="Times New Roman"/>
                <a:sym typeface="Times New Roman"/>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130350" y="997200"/>
            <a:ext cx="4912800" cy="3765300"/>
          </a:xfrm>
          <a:prstGeom prst="rect">
            <a:avLst/>
          </a:prstGeom>
        </p:spPr>
        <p:txBody>
          <a:bodyPr lIns="91425" tIns="91425" rIns="91425" bIns="91425" anchor="t" anchorCtr="0"/>
          <a:lstStyle>
            <a:lvl1pPr lvl="0">
              <a:spcBef>
                <a:spcPts val="0"/>
              </a:spcBef>
              <a:buSzPct val="100000"/>
              <a:defRPr sz="1200">
                <a:latin typeface="Times New Roman"/>
                <a:ea typeface="Times New Roman"/>
                <a:cs typeface="Times New Roman"/>
                <a:sym typeface="Times New Roman"/>
              </a:defRPr>
            </a:lvl1pPr>
            <a:lvl2pPr lvl="1">
              <a:spcBef>
                <a:spcPts val="0"/>
              </a:spcBef>
              <a:buSzPct val="100000"/>
              <a:defRPr sz="1200">
                <a:latin typeface="Times New Roman"/>
                <a:ea typeface="Times New Roman"/>
                <a:cs typeface="Times New Roman"/>
                <a:sym typeface="Times New Roman"/>
              </a:defRPr>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4.png"/><Relationship Id="rId7"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jp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gif"/><Relationship Id="rId5" Type="http://schemas.openxmlformats.org/officeDocument/2006/relationships/image" Target="../media/image2.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062659" y="1019265"/>
            <a:ext cx="2708700" cy="1155300"/>
          </a:xfrm>
          <a:prstGeom prst="rect">
            <a:avLst/>
          </a:prstGeom>
        </p:spPr>
        <p:txBody>
          <a:bodyPr lIns="91425" tIns="91425" rIns="91425" bIns="91425" anchor="b" anchorCtr="0">
            <a:noAutofit/>
          </a:bodyPr>
          <a:lstStyle/>
          <a:p>
            <a:pPr lvl="0" algn="ctr" rtl="0">
              <a:spcBef>
                <a:spcPts val="0"/>
              </a:spcBef>
              <a:buNone/>
            </a:pPr>
            <a:r>
              <a:rPr lang="en" dirty="0">
                <a:solidFill>
                  <a:srgbClr val="9E0000"/>
                </a:solidFill>
                <a:latin typeface="Times New Roman"/>
                <a:ea typeface="Times New Roman"/>
                <a:cs typeface="Times New Roman"/>
                <a:sym typeface="Times New Roman"/>
              </a:rPr>
              <a:t>Phoenix</a:t>
            </a:r>
          </a:p>
        </p:txBody>
      </p:sp>
      <p:sp>
        <p:nvSpPr>
          <p:cNvPr id="55" name="Shape 55"/>
          <p:cNvSpPr txBox="1">
            <a:spLocks noGrp="1"/>
          </p:cNvSpPr>
          <p:nvPr>
            <p:ph type="subTitle" idx="1"/>
          </p:nvPr>
        </p:nvSpPr>
        <p:spPr>
          <a:xfrm>
            <a:off x="-820101" y="2174565"/>
            <a:ext cx="6561300" cy="1259100"/>
          </a:xfrm>
          <a:prstGeom prst="rect">
            <a:avLst/>
          </a:prstGeom>
        </p:spPr>
        <p:txBody>
          <a:bodyPr lIns="91425" tIns="91425" rIns="91425" bIns="91425" anchor="t" anchorCtr="0">
            <a:noAutofit/>
          </a:bodyPr>
          <a:lstStyle/>
          <a:p>
            <a:pPr lvl="0" rtl="0">
              <a:spcBef>
                <a:spcPts val="0"/>
              </a:spcBef>
              <a:buNone/>
            </a:pPr>
            <a:r>
              <a:rPr lang="en" sz="2200" i="1" dirty="0">
                <a:solidFill>
                  <a:schemeClr val="tx2">
                    <a:lumMod val="25000"/>
                  </a:schemeClr>
                </a:solidFill>
                <a:latin typeface="Times New Roman"/>
                <a:ea typeface="Times New Roman"/>
                <a:cs typeface="Times New Roman"/>
                <a:sym typeface="Times New Roman"/>
              </a:rPr>
              <a:t>A Study of Heat Islands</a:t>
            </a:r>
          </a:p>
          <a:p>
            <a:pPr lvl="0" rtl="0">
              <a:spcBef>
                <a:spcPts val="0"/>
              </a:spcBef>
              <a:buNone/>
            </a:pPr>
            <a:r>
              <a:rPr lang="en" sz="2200" i="1" dirty="0">
                <a:solidFill>
                  <a:schemeClr val="tx2">
                    <a:lumMod val="25000"/>
                  </a:schemeClr>
                </a:solidFill>
                <a:latin typeface="Times New Roman"/>
                <a:ea typeface="Times New Roman"/>
                <a:cs typeface="Times New Roman"/>
                <a:sym typeface="Times New Roman"/>
              </a:rPr>
              <a:t>Through Small Satellite Technology</a:t>
            </a:r>
          </a:p>
        </p:txBody>
      </p:sp>
      <p:pic>
        <p:nvPicPr>
          <p:cNvPr id="56" name="Shape 56" descr="Phoenix-Emblem-1_3.png"/>
          <p:cNvPicPr preferRelativeResize="0"/>
          <p:nvPr/>
        </p:nvPicPr>
        <p:blipFill>
          <a:blip r:embed="rId3">
            <a:alphaModFix/>
          </a:blip>
          <a:stretch>
            <a:fillRect/>
          </a:stretch>
        </p:blipFill>
        <p:spPr>
          <a:xfrm>
            <a:off x="5741199" y="867825"/>
            <a:ext cx="3051898" cy="3051898"/>
          </a:xfrm>
          <a:prstGeom prst="rect">
            <a:avLst/>
          </a:prstGeom>
          <a:noFill/>
          <a:ln>
            <a:noFill/>
          </a:ln>
        </p:spPr>
      </p:pic>
      <p:sp>
        <p:nvSpPr>
          <p:cNvPr id="57" name="Shape 57"/>
          <p:cNvSpPr txBox="1"/>
          <p:nvPr/>
        </p:nvSpPr>
        <p:spPr>
          <a:xfrm>
            <a:off x="72575" y="4456425"/>
            <a:ext cx="3828000" cy="654900"/>
          </a:xfrm>
          <a:prstGeom prst="rect">
            <a:avLst/>
          </a:prstGeom>
          <a:noFill/>
          <a:ln>
            <a:noFill/>
          </a:ln>
        </p:spPr>
        <p:txBody>
          <a:bodyPr lIns="91425" tIns="91425" rIns="91425" bIns="91425" anchor="t" anchorCtr="0">
            <a:noAutofit/>
          </a:bodyPr>
          <a:lstStyle/>
          <a:p>
            <a:pPr lvl="0">
              <a:spcBef>
                <a:spcPts val="0"/>
              </a:spcBef>
              <a:buNone/>
            </a:pPr>
            <a:r>
              <a:rPr lang="en" dirty="0"/>
              <a:t>Arizona NASA Space Grant Consortium</a:t>
            </a:r>
          </a:p>
          <a:p>
            <a:pPr lvl="0">
              <a:spcBef>
                <a:spcPts val="0"/>
              </a:spcBef>
              <a:buNone/>
            </a:pPr>
            <a:r>
              <a:rPr lang="en" dirty="0"/>
              <a:t>April 22, 2017</a:t>
            </a:r>
          </a:p>
        </p:txBody>
      </p:sp>
      <p:sp>
        <p:nvSpPr>
          <p:cNvPr id="58" name="Shape 58"/>
          <p:cNvSpPr txBox="1"/>
          <p:nvPr/>
        </p:nvSpPr>
        <p:spPr>
          <a:xfrm>
            <a:off x="72575" y="3744675"/>
            <a:ext cx="4100400" cy="654900"/>
          </a:xfrm>
          <a:prstGeom prst="rect">
            <a:avLst/>
          </a:prstGeom>
          <a:noFill/>
          <a:ln>
            <a:noFill/>
          </a:ln>
        </p:spPr>
        <p:txBody>
          <a:bodyPr lIns="91425" tIns="91425" rIns="91425" bIns="91425" anchor="t" anchorCtr="0">
            <a:noAutofit/>
          </a:bodyPr>
          <a:lstStyle/>
          <a:p>
            <a:pPr lvl="0">
              <a:spcBef>
                <a:spcPts val="0"/>
              </a:spcBef>
              <a:buNone/>
            </a:pPr>
            <a:r>
              <a:rPr lang="en" dirty="0"/>
              <a:t>Project Manager: Sarah Rogers</a:t>
            </a:r>
          </a:p>
          <a:p>
            <a:pPr lvl="0">
              <a:spcBef>
                <a:spcPts val="0"/>
              </a:spcBef>
              <a:buNone/>
            </a:pPr>
            <a:r>
              <a:rPr lang="en" dirty="0"/>
              <a:t>Project Investigator: Dr.Judd Bowman </a:t>
            </a:r>
          </a:p>
        </p:txBody>
      </p:sp>
      <p:pic>
        <p:nvPicPr>
          <p:cNvPr id="8" name="Shape 66" descr="azsgc_text_white_lg.jpg"/>
          <p:cNvPicPr preferRelativeResize="0"/>
          <p:nvPr/>
        </p:nvPicPr>
        <p:blipFill>
          <a:blip r:embed="rId4">
            <a:alphaModFix/>
          </a:blip>
          <a:stretch>
            <a:fillRect/>
          </a:stretch>
        </p:blipFill>
        <p:spPr>
          <a:xfrm>
            <a:off x="7698153" y="4297920"/>
            <a:ext cx="625232" cy="749703"/>
          </a:xfrm>
          <a:prstGeom prst="rect">
            <a:avLst/>
          </a:prstGeom>
          <a:noFill/>
          <a:ln>
            <a:noFill/>
          </a:ln>
        </p:spPr>
      </p:pic>
      <p:pic>
        <p:nvPicPr>
          <p:cNvPr id="9" name="Shape 67" descr="asu-logo_orig.gif"/>
          <p:cNvPicPr preferRelativeResize="0"/>
          <p:nvPr/>
        </p:nvPicPr>
        <p:blipFill>
          <a:blip r:embed="rId5">
            <a:alphaModFix/>
          </a:blip>
          <a:stretch>
            <a:fillRect/>
          </a:stretch>
        </p:blipFill>
        <p:spPr>
          <a:xfrm>
            <a:off x="6869723" y="4439127"/>
            <a:ext cx="679358" cy="600391"/>
          </a:xfrm>
          <a:prstGeom prst="rect">
            <a:avLst/>
          </a:prstGeom>
          <a:noFill/>
          <a:ln>
            <a:noFill/>
          </a:ln>
        </p:spPr>
      </p:pic>
      <p:pic>
        <p:nvPicPr>
          <p:cNvPr id="10" name="Shape 68" descr="NASA_logo.svg.png"/>
          <p:cNvPicPr preferRelativeResize="0"/>
          <p:nvPr/>
        </p:nvPicPr>
        <p:blipFill>
          <a:blip r:embed="rId6">
            <a:alphaModFix/>
          </a:blip>
          <a:stretch>
            <a:fillRect/>
          </a:stretch>
        </p:blipFill>
        <p:spPr>
          <a:xfrm>
            <a:off x="6149230" y="4456425"/>
            <a:ext cx="720493" cy="609397"/>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67358" y="1397266"/>
            <a:ext cx="4148475" cy="714900"/>
          </a:xfrm>
          <a:prstGeom prst="rect">
            <a:avLst/>
          </a:prstGeom>
        </p:spPr>
        <p:txBody>
          <a:bodyPr lIns="91425" tIns="91425" rIns="91425" bIns="91425" anchor="t" anchorCtr="0">
            <a:noAutofit/>
          </a:bodyPr>
          <a:lstStyle/>
          <a:p>
            <a:pPr lvl="0" algn="ctr" rtl="0">
              <a:spcBef>
                <a:spcPts val="0"/>
              </a:spcBef>
              <a:buNone/>
            </a:pPr>
            <a:r>
              <a:rPr lang="en" sz="3400" dirty="0">
                <a:solidFill>
                  <a:srgbClr val="85200C"/>
                </a:solidFill>
                <a:latin typeface="+mn-lt"/>
                <a:ea typeface="Times New Roman"/>
                <a:cs typeface="Times New Roman"/>
                <a:sym typeface="Times New Roman"/>
              </a:rPr>
              <a:t>phxcubesat.asu.edu</a:t>
            </a:r>
          </a:p>
        </p:txBody>
      </p:sp>
      <p:pic>
        <p:nvPicPr>
          <p:cNvPr id="135" name="Shape 135" descr="Phoenix-Emblem-bw_1.3.png"/>
          <p:cNvPicPr preferRelativeResize="0"/>
          <p:nvPr/>
        </p:nvPicPr>
        <p:blipFill>
          <a:blip r:embed="rId3">
            <a:alphaModFix amt="25000"/>
          </a:blip>
          <a:stretch>
            <a:fillRect/>
          </a:stretch>
        </p:blipFill>
        <p:spPr>
          <a:xfrm>
            <a:off x="4321049" y="407650"/>
            <a:ext cx="5847920" cy="5847920"/>
          </a:xfrm>
          <a:prstGeom prst="rect">
            <a:avLst/>
          </a:prstGeom>
          <a:noFill/>
          <a:ln>
            <a:noFill/>
          </a:ln>
        </p:spPr>
      </p:pic>
      <p:pic>
        <p:nvPicPr>
          <p:cNvPr id="137" name="Shape 137" descr="24aaffa670e634a7da9a087bfa83abe6_200x200.png"/>
          <p:cNvPicPr preferRelativeResize="0"/>
          <p:nvPr/>
        </p:nvPicPr>
        <p:blipFill>
          <a:blip r:embed="rId4">
            <a:alphaModFix/>
          </a:blip>
          <a:stretch>
            <a:fillRect/>
          </a:stretch>
        </p:blipFill>
        <p:spPr>
          <a:xfrm>
            <a:off x="1216362" y="2422165"/>
            <a:ext cx="471250" cy="471250"/>
          </a:xfrm>
          <a:prstGeom prst="rect">
            <a:avLst/>
          </a:prstGeom>
          <a:noFill/>
          <a:ln>
            <a:noFill/>
          </a:ln>
        </p:spPr>
      </p:pic>
      <p:pic>
        <p:nvPicPr>
          <p:cNvPr id="138" name="Shape 138" descr="download.jpg"/>
          <p:cNvPicPr preferRelativeResize="0"/>
          <p:nvPr/>
        </p:nvPicPr>
        <p:blipFill>
          <a:blip r:embed="rId5">
            <a:alphaModFix/>
          </a:blip>
          <a:stretch>
            <a:fillRect/>
          </a:stretch>
        </p:blipFill>
        <p:spPr>
          <a:xfrm>
            <a:off x="2257099" y="2422164"/>
            <a:ext cx="441162" cy="441162"/>
          </a:xfrm>
          <a:prstGeom prst="rect">
            <a:avLst/>
          </a:prstGeom>
          <a:noFill/>
          <a:ln>
            <a:noFill/>
          </a:ln>
        </p:spPr>
      </p:pic>
      <p:pic>
        <p:nvPicPr>
          <p:cNvPr id="139" name="Shape 139" descr="instagram12n-1-web.jpg"/>
          <p:cNvPicPr preferRelativeResize="0"/>
          <p:nvPr/>
        </p:nvPicPr>
        <p:blipFill>
          <a:blip r:embed="rId6">
            <a:alphaModFix/>
          </a:blip>
          <a:stretch>
            <a:fillRect/>
          </a:stretch>
        </p:blipFill>
        <p:spPr>
          <a:xfrm>
            <a:off x="3199586" y="2422164"/>
            <a:ext cx="471249" cy="471249"/>
          </a:xfrm>
          <a:prstGeom prst="rect">
            <a:avLst/>
          </a:prstGeom>
          <a:noFill/>
          <a:ln>
            <a:noFill/>
          </a:ln>
        </p:spPr>
      </p:pic>
      <p:sp>
        <p:nvSpPr>
          <p:cNvPr id="140" name="Shape 140"/>
          <p:cNvSpPr txBox="1"/>
          <p:nvPr/>
        </p:nvSpPr>
        <p:spPr>
          <a:xfrm>
            <a:off x="1913687" y="2944115"/>
            <a:ext cx="1128000" cy="280800"/>
          </a:xfrm>
          <a:prstGeom prst="rect">
            <a:avLst/>
          </a:prstGeom>
          <a:noFill/>
          <a:ln>
            <a:noFill/>
          </a:ln>
        </p:spPr>
        <p:txBody>
          <a:bodyPr lIns="91425" tIns="91425" rIns="91425" bIns="91425" anchor="t" anchorCtr="0">
            <a:noAutofit/>
          </a:bodyPr>
          <a:lstStyle/>
          <a:p>
            <a:pPr lvl="0" algn="ctr">
              <a:spcBef>
                <a:spcPts val="0"/>
              </a:spcBef>
              <a:buNone/>
            </a:pPr>
            <a:r>
              <a:rPr lang="en" sz="1200">
                <a:latin typeface="Times New Roman"/>
                <a:ea typeface="Times New Roman"/>
                <a:cs typeface="Times New Roman"/>
                <a:sym typeface="Times New Roman"/>
              </a:rPr>
              <a:t>@PHXSAT</a:t>
            </a:r>
          </a:p>
        </p:txBody>
      </p:sp>
      <p:sp>
        <p:nvSpPr>
          <p:cNvPr id="141" name="Shape 141"/>
          <p:cNvSpPr txBox="1"/>
          <p:nvPr/>
        </p:nvSpPr>
        <p:spPr>
          <a:xfrm>
            <a:off x="2968987" y="2944115"/>
            <a:ext cx="1128000" cy="280800"/>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Times New Roman"/>
                <a:ea typeface="Times New Roman"/>
                <a:cs typeface="Times New Roman"/>
                <a:sym typeface="Times New Roman"/>
              </a:rPr>
              <a:t>@PHXSAT</a:t>
            </a:r>
          </a:p>
        </p:txBody>
      </p:sp>
      <p:sp>
        <p:nvSpPr>
          <p:cNvPr id="142" name="Shape 142"/>
          <p:cNvSpPr txBox="1"/>
          <p:nvPr/>
        </p:nvSpPr>
        <p:spPr>
          <a:xfrm>
            <a:off x="700037" y="2892965"/>
            <a:ext cx="1503900" cy="516612"/>
          </a:xfrm>
          <a:prstGeom prst="rect">
            <a:avLst/>
          </a:prstGeom>
          <a:noFill/>
          <a:ln>
            <a:noFill/>
          </a:ln>
        </p:spPr>
        <p:txBody>
          <a:bodyPr lIns="91425" tIns="91425" rIns="91425" bIns="91425" anchor="t" anchorCtr="0">
            <a:noAutofit/>
          </a:bodyPr>
          <a:lstStyle/>
          <a:p>
            <a:pPr lvl="0" algn="ctr">
              <a:spcBef>
                <a:spcPts val="0"/>
              </a:spcBef>
              <a:buNone/>
            </a:pPr>
            <a:r>
              <a:rPr lang="en" sz="1200" dirty="0">
                <a:latin typeface="Times New Roman"/>
                <a:ea typeface="Times New Roman"/>
                <a:cs typeface="Times New Roman"/>
                <a:sym typeface="Times New Roman"/>
              </a:rPr>
              <a:t>@PHXSAT</a:t>
            </a:r>
          </a:p>
        </p:txBody>
      </p:sp>
      <p:sp>
        <p:nvSpPr>
          <p:cNvPr id="143" name="Shape 143"/>
          <p:cNvSpPr txBox="1"/>
          <p:nvPr/>
        </p:nvSpPr>
        <p:spPr>
          <a:xfrm>
            <a:off x="251175" y="407650"/>
            <a:ext cx="4390500" cy="714900"/>
          </a:xfrm>
          <a:prstGeom prst="rect">
            <a:avLst/>
          </a:prstGeom>
          <a:noFill/>
          <a:ln>
            <a:noFill/>
          </a:ln>
        </p:spPr>
        <p:txBody>
          <a:bodyPr lIns="91425" tIns="91425" rIns="91425" bIns="91425" anchor="t" anchorCtr="0">
            <a:noAutofit/>
          </a:bodyPr>
          <a:lstStyle/>
          <a:p>
            <a:pPr lvl="0">
              <a:spcBef>
                <a:spcPts val="0"/>
              </a:spcBef>
              <a:buNone/>
            </a:pPr>
            <a:r>
              <a:rPr lang="en" sz="2800" u="sng" dirty="0">
                <a:solidFill>
                  <a:srgbClr val="85200C"/>
                </a:solidFill>
                <a:latin typeface="+mj-lt"/>
              </a:rPr>
              <a:t>Questions?</a:t>
            </a:r>
          </a:p>
        </p:txBody>
      </p:sp>
      <p:sp>
        <p:nvSpPr>
          <p:cNvPr id="144" name="Shape 1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13" name="Shape 66" descr="azsgc_text_white_lg.jpg"/>
          <p:cNvPicPr preferRelativeResize="0"/>
          <p:nvPr/>
        </p:nvPicPr>
        <p:blipFill>
          <a:blip r:embed="rId7">
            <a:alphaModFix/>
          </a:blip>
          <a:stretch>
            <a:fillRect/>
          </a:stretch>
        </p:blipFill>
        <p:spPr>
          <a:xfrm>
            <a:off x="3050905" y="3586164"/>
            <a:ext cx="801773" cy="1048689"/>
          </a:xfrm>
          <a:prstGeom prst="rect">
            <a:avLst/>
          </a:prstGeom>
          <a:noFill/>
          <a:ln>
            <a:noFill/>
          </a:ln>
        </p:spPr>
      </p:pic>
      <p:pic>
        <p:nvPicPr>
          <p:cNvPr id="14" name="Shape 67" descr="asu-logo_orig.gif"/>
          <p:cNvPicPr preferRelativeResize="0"/>
          <p:nvPr/>
        </p:nvPicPr>
        <p:blipFill>
          <a:blip r:embed="rId8">
            <a:alphaModFix/>
          </a:blip>
          <a:stretch>
            <a:fillRect/>
          </a:stretch>
        </p:blipFill>
        <p:spPr>
          <a:xfrm>
            <a:off x="2010834" y="3763782"/>
            <a:ext cx="871182" cy="839831"/>
          </a:xfrm>
          <a:prstGeom prst="rect">
            <a:avLst/>
          </a:prstGeom>
          <a:noFill/>
          <a:ln>
            <a:noFill/>
          </a:ln>
        </p:spPr>
      </p:pic>
      <p:pic>
        <p:nvPicPr>
          <p:cNvPr id="15" name="Shape 68" descr="NASA_logo.svg.png"/>
          <p:cNvPicPr preferRelativeResize="0"/>
          <p:nvPr/>
        </p:nvPicPr>
        <p:blipFill>
          <a:blip r:embed="rId9">
            <a:alphaModFix/>
          </a:blip>
          <a:stretch>
            <a:fillRect/>
          </a:stretch>
        </p:blipFill>
        <p:spPr>
          <a:xfrm>
            <a:off x="967056" y="3684293"/>
            <a:ext cx="923932" cy="8524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208401"/>
            <a:ext cx="8520600" cy="572700"/>
          </a:xfrm>
          <a:prstGeom prst="rect">
            <a:avLst/>
          </a:prstGeom>
        </p:spPr>
        <p:txBody>
          <a:bodyPr lIns="91425" tIns="91425" rIns="91425" bIns="91425" anchor="t" anchorCtr="0">
            <a:noAutofit/>
          </a:bodyPr>
          <a:lstStyle/>
          <a:p>
            <a:pPr lvl="0">
              <a:spcBef>
                <a:spcPts val="0"/>
              </a:spcBef>
              <a:buNone/>
            </a:pPr>
            <a:r>
              <a:rPr lang="en" dirty="0">
                <a:latin typeface="+mj-lt"/>
              </a:rPr>
              <a:t>Program Background </a:t>
            </a:r>
          </a:p>
        </p:txBody>
      </p:sp>
      <p:sp>
        <p:nvSpPr>
          <p:cNvPr id="100" name="Shape 100"/>
          <p:cNvSpPr txBox="1">
            <a:spLocks noGrp="1"/>
          </p:cNvSpPr>
          <p:nvPr>
            <p:ph type="body" idx="1"/>
          </p:nvPr>
        </p:nvSpPr>
        <p:spPr>
          <a:xfrm>
            <a:off x="-120316" y="852241"/>
            <a:ext cx="4778285" cy="3997406"/>
          </a:xfrm>
          <a:prstGeom prst="rect">
            <a:avLst/>
          </a:prstGeom>
        </p:spPr>
        <p:txBody>
          <a:bodyPr lIns="91425" tIns="91425" rIns="91425" bIns="91425" anchor="t" anchorCtr="0">
            <a:noAutofit/>
          </a:bodyPr>
          <a:lstStyle/>
          <a:p>
            <a:pPr marL="425450" lvl="2" indent="-285750">
              <a:lnSpc>
                <a:spcPct val="150000"/>
              </a:lnSpc>
              <a:spcAft>
                <a:spcPts val="600"/>
              </a:spcAft>
              <a:buClr>
                <a:schemeClr val="dk1"/>
              </a:buClr>
              <a:buFont typeface="Arial" panose="020B0604020202020204" pitchFamily="34" charset="0"/>
              <a:buChar char="•"/>
            </a:pPr>
            <a:r>
              <a:rPr lang="en" dirty="0">
                <a:solidFill>
                  <a:schemeClr val="dk1"/>
                </a:solidFill>
                <a:latin typeface="+mn-lt"/>
                <a:ea typeface="Times New Roman"/>
                <a:cs typeface="Times New Roman"/>
                <a:sym typeface="Times New Roman"/>
              </a:rPr>
              <a:t>3U CubeSat developed by undergraduates at ASU </a:t>
            </a:r>
          </a:p>
          <a:p>
            <a:pPr marL="425450" lvl="2" indent="-285750">
              <a:lnSpc>
                <a:spcPct val="150000"/>
              </a:lnSpc>
              <a:spcAft>
                <a:spcPts val="600"/>
              </a:spcAft>
              <a:buClr>
                <a:schemeClr val="dk1"/>
              </a:buClr>
              <a:buFont typeface="Arial" panose="020B0604020202020204" pitchFamily="34" charset="0"/>
              <a:buChar char="•"/>
            </a:pPr>
            <a:r>
              <a:rPr lang="en" b="1" u="sng" dirty="0">
                <a:solidFill>
                  <a:schemeClr val="dk1"/>
                </a:solidFill>
                <a:latin typeface="+mn-lt"/>
                <a:ea typeface="Times New Roman"/>
                <a:cs typeface="Times New Roman"/>
                <a:sym typeface="Times New Roman"/>
              </a:rPr>
              <a:t>Objective: </a:t>
            </a:r>
            <a:r>
              <a:rPr lang="en" dirty="0">
                <a:solidFill>
                  <a:schemeClr val="dk1"/>
                </a:solidFill>
                <a:latin typeface="+mn-lt"/>
                <a:ea typeface="Times New Roman"/>
                <a:cs typeface="Times New Roman"/>
                <a:sym typeface="Times New Roman"/>
              </a:rPr>
              <a:t>To study the Urban Heat Island (UHI) Effect through infrared remote sensing</a:t>
            </a:r>
          </a:p>
          <a:p>
            <a:pPr marL="425450" lvl="0" indent="-285750">
              <a:lnSpc>
                <a:spcPct val="150000"/>
              </a:lnSpc>
              <a:spcAft>
                <a:spcPts val="600"/>
              </a:spcAft>
              <a:buClr>
                <a:schemeClr val="dk1"/>
              </a:buClr>
              <a:buFont typeface="Arial" panose="020B0604020202020204" pitchFamily="34" charset="0"/>
              <a:buChar char="•"/>
            </a:pPr>
            <a:r>
              <a:rPr lang="en" sz="1400" dirty="0">
                <a:solidFill>
                  <a:schemeClr val="dk1"/>
                </a:solidFill>
                <a:latin typeface="+mn-lt"/>
                <a:ea typeface="Times New Roman"/>
                <a:cs typeface="Times New Roman"/>
                <a:sym typeface="Times New Roman"/>
              </a:rPr>
              <a:t>Student Flight Research Opportunity funded by t</a:t>
            </a:r>
            <a:r>
              <a:rPr lang="en-US" sz="1400" dirty="0">
                <a:solidFill>
                  <a:schemeClr val="dk1"/>
                </a:solidFill>
                <a:latin typeface="+mn-lt"/>
                <a:ea typeface="Times New Roman"/>
                <a:cs typeface="Times New Roman"/>
                <a:sym typeface="Times New Roman"/>
              </a:rPr>
              <a:t>he</a:t>
            </a:r>
            <a:r>
              <a:rPr lang="en" sz="1400" dirty="0">
                <a:solidFill>
                  <a:schemeClr val="dk1"/>
                </a:solidFill>
                <a:latin typeface="+mn-lt"/>
                <a:ea typeface="Times New Roman"/>
                <a:cs typeface="Times New Roman"/>
                <a:sym typeface="Times New Roman"/>
              </a:rPr>
              <a:t> NASA USIP Program and Space Grant Consortium</a:t>
            </a:r>
          </a:p>
          <a:p>
            <a:pPr marL="425450" lvl="2" indent="-285750">
              <a:lnSpc>
                <a:spcPct val="150000"/>
              </a:lnSpc>
              <a:spcAft>
                <a:spcPts val="600"/>
              </a:spcAft>
              <a:buClr>
                <a:schemeClr val="dk1"/>
              </a:buClr>
              <a:buFont typeface="Arial" panose="020B0604020202020204" pitchFamily="34" charset="0"/>
              <a:buChar char="•"/>
            </a:pPr>
            <a:r>
              <a:rPr lang="en" b="1" u="sng" dirty="0">
                <a:solidFill>
                  <a:schemeClr val="dk1"/>
                </a:solidFill>
                <a:latin typeface="+mn-lt"/>
                <a:ea typeface="Times New Roman"/>
                <a:cs typeface="Times New Roman"/>
                <a:sym typeface="Times New Roman"/>
              </a:rPr>
              <a:t>Launch readiness date: </a:t>
            </a:r>
            <a:r>
              <a:rPr lang="en" dirty="0">
                <a:solidFill>
                  <a:schemeClr val="dk1"/>
                </a:solidFill>
                <a:latin typeface="+mn-lt"/>
                <a:ea typeface="Times New Roman"/>
                <a:cs typeface="Times New Roman"/>
                <a:sym typeface="Times New Roman"/>
              </a:rPr>
              <a:t>March 8, 2018</a:t>
            </a:r>
          </a:p>
          <a:p>
            <a:pPr marL="457200" indent="-228600">
              <a:spcAft>
                <a:spcPts val="600"/>
              </a:spcAft>
              <a:buFont typeface="Arial" panose="020B0604020202020204" pitchFamily="34" charset="0"/>
              <a:buChar char="•"/>
            </a:pPr>
            <a:r>
              <a:rPr lang="en-US" sz="1400" b="1" u="sng" dirty="0">
                <a:latin typeface="+mn-lt"/>
              </a:rPr>
              <a:t>Launch date: </a:t>
            </a:r>
            <a:r>
              <a:rPr lang="en-US" sz="1400" dirty="0">
                <a:latin typeface="+mn-lt"/>
              </a:rPr>
              <a:t>Summer 2018 (desired)  </a:t>
            </a:r>
          </a:p>
          <a:p>
            <a:pPr marL="457200" lvl="0" indent="-228600">
              <a:spcBef>
                <a:spcPts val="0"/>
              </a:spcBef>
              <a:spcAft>
                <a:spcPts val="600"/>
              </a:spcAft>
              <a:buFont typeface="Arial" panose="020B0604020202020204" pitchFamily="34" charset="0"/>
              <a:buChar char="•"/>
            </a:pPr>
            <a:r>
              <a:rPr lang="en-US" sz="1400" b="1" u="sng" dirty="0">
                <a:latin typeface="+mn-lt"/>
              </a:rPr>
              <a:t>Mission lifetime: </a:t>
            </a:r>
            <a:r>
              <a:rPr lang="en-US" sz="1400" dirty="0">
                <a:latin typeface="+mn-lt"/>
              </a:rPr>
              <a:t>6 months – 1 year (desired)</a:t>
            </a:r>
          </a:p>
          <a:p>
            <a:pPr marL="457200" lvl="0" indent="-228600">
              <a:spcBef>
                <a:spcPts val="0"/>
              </a:spcBef>
              <a:spcAft>
                <a:spcPts val="600"/>
              </a:spcAft>
              <a:buFont typeface="Arial" panose="020B0604020202020204" pitchFamily="34" charset="0"/>
              <a:buChar char="•"/>
            </a:pPr>
            <a:r>
              <a:rPr lang="en-US" sz="1400" b="1" u="sng" dirty="0">
                <a:latin typeface="+mn-lt"/>
              </a:rPr>
              <a:t>Orbit: </a:t>
            </a:r>
            <a:r>
              <a:rPr lang="en-US" sz="1400" dirty="0">
                <a:latin typeface="+mn-lt"/>
              </a:rPr>
              <a:t>ISS Orbit (400km altitude, 51.6° inclination) </a:t>
            </a:r>
          </a:p>
          <a:p>
            <a:pPr marL="457200" lvl="0" indent="-228600">
              <a:spcBef>
                <a:spcPts val="0"/>
              </a:spcBef>
              <a:spcAft>
                <a:spcPts val="600"/>
              </a:spcAft>
              <a:buFont typeface="Arial" panose="020B0604020202020204" pitchFamily="34" charset="0"/>
              <a:buChar char="•"/>
            </a:pPr>
            <a:r>
              <a:rPr lang="en-US" sz="1400" dirty="0">
                <a:latin typeface="+mn-lt"/>
              </a:rPr>
              <a:t>Projected data volume: 2,000-4,000 images over mission lifetime</a:t>
            </a:r>
            <a:endParaRPr sz="1400" dirty="0">
              <a:latin typeface="+mn-lt"/>
            </a:endParaRPr>
          </a:p>
        </p:txBody>
      </p:sp>
      <p:sp>
        <p:nvSpPr>
          <p:cNvPr id="101" name="Shape 10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3074" name="Picture 2" descr="https://lh6.googleusercontent.com/EM9fX9lMWZ1v0UY0APvsWUZwbfAkioYcELC0BGr2MGlfJo0xHubvP0qhz33ZphfDeeAZTQTY1ODaYjsHoVUzk_OBGg_nizDZbtyHsysntFFJrru3FyNzzKuchcejaK7KsbqURLav9VA"/>
          <p:cNvPicPr>
            <a:picLocks noChangeAspect="1" noChangeArrowheads="1"/>
          </p:cNvPicPr>
          <p:nvPr/>
        </p:nvPicPr>
        <p:blipFill rotWithShape="1">
          <a:blip r:embed="rId3">
            <a:extLst>
              <a:ext uri="{28A0092B-C50C-407E-A947-70E740481C1C}">
                <a14:useLocalDpi xmlns:a14="http://schemas.microsoft.com/office/drawing/2010/main" val="0"/>
              </a:ext>
            </a:extLst>
          </a:blip>
          <a:srcRect l="3072" t="4117" r="6553" b="3697"/>
          <a:stretch/>
        </p:blipFill>
        <p:spPr bwMode="auto">
          <a:xfrm>
            <a:off x="4657969" y="659858"/>
            <a:ext cx="4426594" cy="29692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38708" y="3679719"/>
            <a:ext cx="4293732" cy="769441"/>
          </a:xfrm>
          <a:prstGeom prst="rect">
            <a:avLst/>
          </a:prstGeom>
          <a:noFill/>
        </p:spPr>
        <p:txBody>
          <a:bodyPr wrap="square" rtlCol="0">
            <a:spAutoFit/>
          </a:bodyPr>
          <a:lstStyle/>
          <a:p>
            <a:pPr lvl="1" fontAlgn="base"/>
            <a:r>
              <a:rPr lang="en-US" sz="1100" b="1" dirty="0"/>
              <a:t>City Analysis:</a:t>
            </a:r>
            <a:r>
              <a:rPr lang="en-US" sz="1100" dirty="0"/>
              <a:t> </a:t>
            </a:r>
            <a:r>
              <a:rPr lang="en-US" sz="1100" i="1" dirty="0"/>
              <a:t>Phoenix, Los Angeles, Chicago, Baltimore, Minneapolis, Atlanta, Houston, Boston, Jacksonville, Denver, San Francisco, Albuquerque, Memphis, New Orleans, Oklahoma City, Charlotte, Las Vegas, and Salt Lake City </a:t>
            </a:r>
            <a:endParaRPr lang="en-US" sz="1100" dirty="0"/>
          </a:p>
        </p:txBody>
      </p:sp>
      <p:pic>
        <p:nvPicPr>
          <p:cNvPr id="7" name="Shape 66" descr="azsgc_text_white_lg.jpg"/>
          <p:cNvPicPr preferRelativeResize="0"/>
          <p:nvPr/>
        </p:nvPicPr>
        <p:blipFill>
          <a:blip r:embed="rId4">
            <a:alphaModFix/>
          </a:blip>
          <a:stretch>
            <a:fillRect/>
          </a:stretch>
        </p:blipFill>
        <p:spPr>
          <a:xfrm>
            <a:off x="7793099" y="4499811"/>
            <a:ext cx="460564" cy="547812"/>
          </a:xfrm>
          <a:prstGeom prst="rect">
            <a:avLst/>
          </a:prstGeom>
          <a:noFill/>
          <a:ln>
            <a:noFill/>
          </a:ln>
        </p:spPr>
      </p:pic>
      <p:pic>
        <p:nvPicPr>
          <p:cNvPr id="8" name="Shape 67" descr="asu-logo_orig.gif"/>
          <p:cNvPicPr preferRelativeResize="0"/>
          <p:nvPr/>
        </p:nvPicPr>
        <p:blipFill>
          <a:blip r:embed="rId5">
            <a:alphaModFix/>
          </a:blip>
          <a:stretch>
            <a:fillRect/>
          </a:stretch>
        </p:blipFill>
        <p:spPr>
          <a:xfrm>
            <a:off x="7182918" y="4576489"/>
            <a:ext cx="460564" cy="449037"/>
          </a:xfrm>
          <a:prstGeom prst="rect">
            <a:avLst/>
          </a:prstGeom>
          <a:noFill/>
          <a:ln>
            <a:noFill/>
          </a:ln>
        </p:spPr>
      </p:pic>
      <p:pic>
        <p:nvPicPr>
          <p:cNvPr id="9" name="Shape 68" descr="NASA_logo.svg.png"/>
          <p:cNvPicPr preferRelativeResize="0"/>
          <p:nvPr/>
        </p:nvPicPr>
        <p:blipFill>
          <a:blip r:embed="rId6">
            <a:alphaModFix/>
          </a:blip>
          <a:stretch>
            <a:fillRect/>
          </a:stretch>
        </p:blipFill>
        <p:spPr>
          <a:xfrm>
            <a:off x="6477792" y="4580509"/>
            <a:ext cx="543026" cy="4853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181575"/>
            <a:ext cx="4277700" cy="755700"/>
          </a:xfrm>
          <a:prstGeom prst="rect">
            <a:avLst/>
          </a:prstGeom>
        </p:spPr>
        <p:txBody>
          <a:bodyPr lIns="91425" tIns="91425" rIns="91425" bIns="91425" anchor="b" anchorCtr="0">
            <a:noAutofit/>
          </a:bodyPr>
          <a:lstStyle/>
          <a:p>
            <a:pPr lvl="0" rtl="0">
              <a:spcBef>
                <a:spcPts val="0"/>
              </a:spcBef>
              <a:buNone/>
            </a:pPr>
            <a:r>
              <a:rPr lang="en" u="sng">
                <a:solidFill>
                  <a:srgbClr val="990000"/>
                </a:solidFill>
                <a:latin typeface="Georgia"/>
                <a:ea typeface="Georgia"/>
                <a:cs typeface="Georgia"/>
                <a:sym typeface="Georgia"/>
              </a:rPr>
              <a:t>The Importance of UHIs</a:t>
            </a:r>
          </a:p>
        </p:txBody>
      </p:sp>
      <p:pic>
        <p:nvPicPr>
          <p:cNvPr id="83" name="Shape 83" descr="SacramentoUHI.jpg"/>
          <p:cNvPicPr preferRelativeResize="0"/>
          <p:nvPr/>
        </p:nvPicPr>
        <p:blipFill>
          <a:blip r:embed="rId3">
            <a:alphaModFix/>
          </a:blip>
          <a:stretch>
            <a:fillRect/>
          </a:stretch>
        </p:blipFill>
        <p:spPr>
          <a:xfrm>
            <a:off x="5139325" y="634950"/>
            <a:ext cx="3929224" cy="1395624"/>
          </a:xfrm>
          <a:prstGeom prst="rect">
            <a:avLst/>
          </a:prstGeom>
          <a:noFill/>
          <a:ln>
            <a:noFill/>
          </a:ln>
        </p:spPr>
      </p:pic>
      <p:sp>
        <p:nvSpPr>
          <p:cNvPr id="84" name="Shape 8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
        <p:nvSpPr>
          <p:cNvPr id="2" name="Text Placeholder 1"/>
          <p:cNvSpPr>
            <a:spLocks noGrp="1"/>
          </p:cNvSpPr>
          <p:nvPr>
            <p:ph type="body" idx="1"/>
          </p:nvPr>
        </p:nvSpPr>
        <p:spPr/>
        <p:txBody>
          <a:bodyPr/>
          <a:lstStyle/>
          <a:p>
            <a:pPr marL="171450" indent="-171450">
              <a:buFont typeface="Arial" panose="020B0604020202020204" pitchFamily="34" charset="0"/>
              <a:buChar char="•"/>
            </a:pPr>
            <a:r>
              <a:rPr lang="en-US" sz="1400" dirty="0">
                <a:solidFill>
                  <a:schemeClr val="tx1"/>
                </a:solidFill>
                <a:latin typeface="+mn-lt"/>
              </a:rPr>
              <a:t>Urban core is warmer than surrounding rural temperature</a:t>
            </a:r>
          </a:p>
          <a:p>
            <a:pPr marL="171450" indent="-171450">
              <a:buFont typeface="Arial" panose="020B0604020202020204" pitchFamily="34" charset="0"/>
              <a:buChar char="•"/>
            </a:pPr>
            <a:r>
              <a:rPr lang="en-US" sz="1400" dirty="0">
                <a:solidFill>
                  <a:schemeClr val="tx1"/>
                </a:solidFill>
                <a:latin typeface="+mn-lt"/>
              </a:rPr>
              <a:t>Links to heat exhaustion, detriments to air quality, increased energy consumption</a:t>
            </a:r>
          </a:p>
          <a:p>
            <a:pPr marL="171450" indent="-171450">
              <a:buFont typeface="Arial" panose="020B0604020202020204" pitchFamily="34" charset="0"/>
              <a:buChar char="•"/>
            </a:pPr>
            <a:r>
              <a:rPr lang="en" sz="1400" dirty="0">
                <a:solidFill>
                  <a:schemeClr val="tx1"/>
                </a:solidFill>
                <a:latin typeface="+mn-lt"/>
              </a:rPr>
              <a:t>Rises in the UHI Effect: directly linked to human activity, matierial emissivity, and city planning</a:t>
            </a:r>
          </a:p>
          <a:p>
            <a:pPr marL="171450" indent="-171450">
              <a:buFont typeface="Arial" panose="020B0604020202020204" pitchFamily="34" charset="0"/>
              <a:buChar char="•"/>
            </a:pPr>
            <a:r>
              <a:rPr lang="en-US" sz="1400" dirty="0">
                <a:solidFill>
                  <a:schemeClr val="tx1"/>
                </a:solidFill>
                <a:latin typeface="+mn-lt"/>
              </a:rPr>
              <a:t>Incoming solar flux is stored in asphalt, structures and released during the evening (around 8pm)</a:t>
            </a:r>
          </a:p>
          <a:p>
            <a:pPr marL="171450" indent="-171450">
              <a:buFont typeface="Arial" panose="020B0604020202020204" pitchFamily="34" charset="0"/>
              <a:buChar char="•"/>
            </a:pPr>
            <a:r>
              <a:rPr lang="en-US" sz="1400" u="sng" dirty="0">
                <a:solidFill>
                  <a:schemeClr val="tx1"/>
                </a:solidFill>
                <a:latin typeface="+mn-lt"/>
              </a:rPr>
              <a:t>Program goal: </a:t>
            </a:r>
            <a:r>
              <a:rPr lang="en-US" sz="1400" dirty="0">
                <a:solidFill>
                  <a:schemeClr val="tx1"/>
                </a:solidFill>
                <a:latin typeface="+mn-lt"/>
              </a:rPr>
              <a:t>to provide a stepping stone into sculpting more sustainable cities </a:t>
            </a:r>
          </a:p>
        </p:txBody>
      </p:sp>
      <p:sp>
        <p:nvSpPr>
          <p:cNvPr id="3" name="TextBox 2"/>
          <p:cNvSpPr txBox="1"/>
          <p:nvPr/>
        </p:nvSpPr>
        <p:spPr>
          <a:xfrm>
            <a:off x="5330093" y="4046638"/>
            <a:ext cx="3691064" cy="400110"/>
          </a:xfrm>
          <a:prstGeom prst="rect">
            <a:avLst/>
          </a:prstGeom>
          <a:noFill/>
        </p:spPr>
        <p:txBody>
          <a:bodyPr wrap="square" rtlCol="0">
            <a:spAutoFit/>
          </a:bodyPr>
          <a:lstStyle/>
          <a:p>
            <a:r>
              <a:rPr lang="en-US" sz="1000" i="1" dirty="0"/>
              <a:t>Image sources: UHI map of Salt Lake City (above) – NASA, UHI diagram (below) – Southwest Urban Hydrology </a:t>
            </a:r>
          </a:p>
        </p:txBody>
      </p:sp>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9754" y="2030574"/>
            <a:ext cx="3678400" cy="1984804"/>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66" descr="azsgc_text_white_lg.jpg"/>
          <p:cNvPicPr preferRelativeResize="0"/>
          <p:nvPr/>
        </p:nvPicPr>
        <p:blipFill>
          <a:blip r:embed="rId5">
            <a:alphaModFix/>
          </a:blip>
          <a:stretch>
            <a:fillRect/>
          </a:stretch>
        </p:blipFill>
        <p:spPr>
          <a:xfrm>
            <a:off x="1445657" y="4446748"/>
            <a:ext cx="530286" cy="608496"/>
          </a:xfrm>
          <a:prstGeom prst="rect">
            <a:avLst/>
          </a:prstGeom>
          <a:noFill/>
          <a:ln>
            <a:noFill/>
          </a:ln>
        </p:spPr>
      </p:pic>
      <p:pic>
        <p:nvPicPr>
          <p:cNvPr id="15" name="Shape 67" descr="asu-logo_orig.gif"/>
          <p:cNvPicPr preferRelativeResize="0"/>
          <p:nvPr/>
        </p:nvPicPr>
        <p:blipFill>
          <a:blip r:embed="rId6">
            <a:alphaModFix/>
          </a:blip>
          <a:stretch>
            <a:fillRect/>
          </a:stretch>
        </p:blipFill>
        <p:spPr>
          <a:xfrm>
            <a:off x="835476" y="4534368"/>
            <a:ext cx="530286" cy="498780"/>
          </a:xfrm>
          <a:prstGeom prst="rect">
            <a:avLst/>
          </a:prstGeom>
          <a:noFill/>
          <a:ln>
            <a:noFill/>
          </a:ln>
        </p:spPr>
      </p:pic>
      <p:pic>
        <p:nvPicPr>
          <p:cNvPr id="16" name="Shape 68" descr="NASA_logo.svg.png"/>
          <p:cNvPicPr preferRelativeResize="0"/>
          <p:nvPr/>
        </p:nvPicPr>
        <p:blipFill>
          <a:blip r:embed="rId7">
            <a:alphaModFix/>
          </a:blip>
          <a:stretch>
            <a:fillRect/>
          </a:stretch>
        </p:blipFill>
        <p:spPr>
          <a:xfrm>
            <a:off x="130350" y="4534368"/>
            <a:ext cx="625231" cy="539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26207" y="294179"/>
            <a:ext cx="8520600" cy="572700"/>
          </a:xfrm>
          <a:prstGeom prst="rect">
            <a:avLst/>
          </a:prstGeom>
        </p:spPr>
        <p:txBody>
          <a:bodyPr lIns="91425" tIns="91425" rIns="91425" bIns="91425" anchor="t" anchorCtr="0">
            <a:noAutofit/>
          </a:bodyPr>
          <a:lstStyle/>
          <a:p>
            <a:pPr lvl="0" rtl="0">
              <a:spcBef>
                <a:spcPts val="0"/>
              </a:spcBef>
              <a:buNone/>
            </a:pPr>
            <a:r>
              <a:rPr lang="en" dirty="0">
                <a:latin typeface="+mj-lt"/>
              </a:rPr>
              <a:t>Analysis of Local Climate Zones (LCZs)  </a:t>
            </a:r>
          </a:p>
        </p:txBody>
      </p:sp>
      <p:sp>
        <p:nvSpPr>
          <p:cNvPr id="90" name="Shape 90"/>
          <p:cNvSpPr txBox="1">
            <a:spLocks noGrp="1"/>
          </p:cNvSpPr>
          <p:nvPr>
            <p:ph type="body" idx="1"/>
          </p:nvPr>
        </p:nvSpPr>
        <p:spPr>
          <a:xfrm>
            <a:off x="3703657" y="1168892"/>
            <a:ext cx="5317500" cy="3416400"/>
          </a:xfrm>
          <a:prstGeom prst="rect">
            <a:avLst/>
          </a:prstGeom>
        </p:spPr>
        <p:txBody>
          <a:bodyPr lIns="91425" tIns="91425" rIns="91425" bIns="91425" anchor="t" anchorCtr="0">
            <a:noAutofit/>
          </a:bodyPr>
          <a:lstStyle/>
          <a:p>
            <a:pPr marL="742950" lvl="8" indent="-285750">
              <a:buClr>
                <a:srgbClr val="000000"/>
              </a:buClr>
              <a:buFont typeface="Arial" panose="020B0604020202020204" pitchFamily="34" charset="0"/>
              <a:buChar char="•"/>
            </a:pPr>
            <a:r>
              <a:rPr lang="en" dirty="0">
                <a:solidFill>
                  <a:srgbClr val="000000"/>
                </a:solidFill>
                <a:latin typeface="+mn-lt"/>
              </a:rPr>
              <a:t>Cities are complex and diverse - LCZs allow scientists to classify an area </a:t>
            </a:r>
          </a:p>
          <a:p>
            <a:pPr marL="742950" lvl="8" indent="-285750">
              <a:buClr>
                <a:srgbClr val="000000"/>
              </a:buClr>
              <a:buFont typeface="Arial" panose="020B0604020202020204" pitchFamily="34" charset="0"/>
              <a:buChar char="•"/>
            </a:pPr>
            <a:r>
              <a:rPr lang="en-US" dirty="0">
                <a:solidFill>
                  <a:schemeClr val="tx1"/>
                </a:solidFill>
              </a:rPr>
              <a:t>17 land classifications, in total, each with its own characterization</a:t>
            </a:r>
            <a:endParaRPr lang="en-US" sz="1400" dirty="0">
              <a:solidFill>
                <a:schemeClr val="tx1"/>
              </a:solidFill>
            </a:endParaRPr>
          </a:p>
          <a:p>
            <a:pPr marL="457200" lvl="0" rtl="0">
              <a:lnSpc>
                <a:spcPct val="100000"/>
              </a:lnSpc>
              <a:spcBef>
                <a:spcPts val="0"/>
              </a:spcBef>
              <a:spcAft>
                <a:spcPts val="600"/>
              </a:spcAft>
              <a:buClr>
                <a:srgbClr val="000000"/>
              </a:buClr>
            </a:pPr>
            <a:r>
              <a:rPr lang="en" sz="1400" b="1" u="sng" dirty="0">
                <a:solidFill>
                  <a:srgbClr val="000000"/>
                </a:solidFill>
                <a:latin typeface="+mj-lt"/>
              </a:rPr>
              <a:t>Science Objective:</a:t>
            </a:r>
          </a:p>
          <a:p>
            <a:pPr marL="1085850" lvl="1" indent="-171450" rtl="0">
              <a:spcBef>
                <a:spcPts val="0"/>
              </a:spcBef>
              <a:spcAft>
                <a:spcPts val="600"/>
              </a:spcAft>
              <a:buClr>
                <a:srgbClr val="000000"/>
              </a:buClr>
              <a:buFont typeface="Arial" panose="020B0604020202020204" pitchFamily="34" charset="0"/>
              <a:buChar char="•"/>
            </a:pPr>
            <a:r>
              <a:rPr lang="en" sz="1200" dirty="0">
                <a:solidFill>
                  <a:srgbClr val="000000"/>
                </a:solidFill>
                <a:latin typeface="+mj-lt"/>
              </a:rPr>
              <a:t>Phoenix will study the heat distribution within a city based on its various LCZs to assess the causes of the UHI Effect </a:t>
            </a:r>
          </a:p>
          <a:p>
            <a:pPr marL="1085850" lvl="1" indent="-171450" rtl="0">
              <a:spcBef>
                <a:spcPts val="0"/>
              </a:spcBef>
              <a:buClr>
                <a:srgbClr val="000000"/>
              </a:buClr>
              <a:buFont typeface="Arial" panose="020B0604020202020204" pitchFamily="34" charset="0"/>
              <a:buChar char="•"/>
            </a:pPr>
            <a:r>
              <a:rPr lang="en" sz="1200" dirty="0">
                <a:solidFill>
                  <a:srgbClr val="000000"/>
                </a:solidFill>
                <a:latin typeface="+mj-lt"/>
              </a:rPr>
              <a:t>Captured thermal images will be overlaid with maps of city LCZs to analyze the heat distribution during the day  </a:t>
            </a:r>
          </a:p>
          <a:p>
            <a:pPr lvl="0" rtl="0">
              <a:spcBef>
                <a:spcPts val="0"/>
              </a:spcBef>
              <a:buNone/>
            </a:pPr>
            <a:endParaRPr dirty="0">
              <a:solidFill>
                <a:srgbClr val="000000"/>
              </a:solidFill>
            </a:endParaRPr>
          </a:p>
        </p:txBody>
      </p:sp>
      <p:pic>
        <p:nvPicPr>
          <p:cNvPr id="91" name="Shape 91" descr="PHX4.jpg"/>
          <p:cNvPicPr preferRelativeResize="0"/>
          <p:nvPr/>
        </p:nvPicPr>
        <p:blipFill>
          <a:blip r:embed="rId3">
            <a:alphaModFix/>
          </a:blip>
          <a:stretch>
            <a:fillRect/>
          </a:stretch>
        </p:blipFill>
        <p:spPr>
          <a:xfrm>
            <a:off x="153625" y="3156717"/>
            <a:ext cx="2339483" cy="1806052"/>
          </a:xfrm>
          <a:prstGeom prst="rect">
            <a:avLst/>
          </a:prstGeom>
          <a:noFill/>
          <a:ln>
            <a:noFill/>
          </a:ln>
        </p:spPr>
      </p:pic>
      <p:pic>
        <p:nvPicPr>
          <p:cNvPr id="92" name="Shape 92" descr="Land Build Types.jpg"/>
          <p:cNvPicPr preferRelativeResize="0"/>
          <p:nvPr/>
        </p:nvPicPr>
        <p:blipFill>
          <a:blip r:embed="rId4">
            <a:alphaModFix/>
          </a:blip>
          <a:stretch>
            <a:fillRect/>
          </a:stretch>
        </p:blipFill>
        <p:spPr>
          <a:xfrm>
            <a:off x="153625" y="1076275"/>
            <a:ext cx="3714990" cy="1995171"/>
          </a:xfrm>
          <a:prstGeom prst="rect">
            <a:avLst/>
          </a:prstGeom>
          <a:noFill/>
          <a:ln>
            <a:noFill/>
          </a:ln>
        </p:spPr>
      </p:pic>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
        <p:nvSpPr>
          <p:cNvPr id="2" name="TextBox 1"/>
          <p:cNvSpPr txBox="1"/>
          <p:nvPr/>
        </p:nvSpPr>
        <p:spPr>
          <a:xfrm>
            <a:off x="2507903" y="4104424"/>
            <a:ext cx="1774928" cy="861774"/>
          </a:xfrm>
          <a:prstGeom prst="rect">
            <a:avLst/>
          </a:prstGeom>
          <a:noFill/>
        </p:spPr>
        <p:txBody>
          <a:bodyPr wrap="square" rtlCol="0">
            <a:spAutoFit/>
          </a:bodyPr>
          <a:lstStyle/>
          <a:p>
            <a:r>
              <a:rPr lang="en-US" sz="1000" i="1" dirty="0"/>
              <a:t>Image sources: LCZ classifications (above) – T. </a:t>
            </a:r>
            <a:r>
              <a:rPr lang="en-US" sz="1000" i="1" dirty="0" err="1"/>
              <a:t>Oke</a:t>
            </a:r>
            <a:r>
              <a:rPr lang="en-US" sz="1000" i="1" dirty="0"/>
              <a:t>, LCZ model of Phoenix, AZ (left) Dr. Ariane </a:t>
            </a:r>
            <a:r>
              <a:rPr lang="en-US" sz="1000" i="1" dirty="0" err="1"/>
              <a:t>Middel</a:t>
            </a:r>
            <a:r>
              <a:rPr lang="en-US" sz="1000" i="1" dirty="0"/>
              <a:t> (ASU)</a:t>
            </a:r>
          </a:p>
        </p:txBody>
      </p:sp>
      <p:pic>
        <p:nvPicPr>
          <p:cNvPr id="8" name="Shape 66" descr="azsgc_text_white_lg.jpg"/>
          <p:cNvPicPr preferRelativeResize="0"/>
          <p:nvPr/>
        </p:nvPicPr>
        <p:blipFill>
          <a:blip r:embed="rId5">
            <a:alphaModFix/>
          </a:blip>
          <a:stretch>
            <a:fillRect/>
          </a:stretch>
        </p:blipFill>
        <p:spPr>
          <a:xfrm>
            <a:off x="7793099" y="4439127"/>
            <a:ext cx="530286" cy="608496"/>
          </a:xfrm>
          <a:prstGeom prst="rect">
            <a:avLst/>
          </a:prstGeom>
          <a:noFill/>
          <a:ln>
            <a:noFill/>
          </a:ln>
        </p:spPr>
      </p:pic>
      <p:pic>
        <p:nvPicPr>
          <p:cNvPr id="9" name="Shape 67" descr="asu-logo_orig.gif"/>
          <p:cNvPicPr preferRelativeResize="0"/>
          <p:nvPr/>
        </p:nvPicPr>
        <p:blipFill>
          <a:blip r:embed="rId6">
            <a:alphaModFix/>
          </a:blip>
          <a:stretch>
            <a:fillRect/>
          </a:stretch>
        </p:blipFill>
        <p:spPr>
          <a:xfrm>
            <a:off x="7182918" y="4526747"/>
            <a:ext cx="530286" cy="498780"/>
          </a:xfrm>
          <a:prstGeom prst="rect">
            <a:avLst/>
          </a:prstGeom>
          <a:noFill/>
          <a:ln>
            <a:noFill/>
          </a:ln>
        </p:spPr>
      </p:pic>
      <p:pic>
        <p:nvPicPr>
          <p:cNvPr id="10" name="Shape 68" descr="NASA_logo.svg.png"/>
          <p:cNvPicPr preferRelativeResize="0"/>
          <p:nvPr/>
        </p:nvPicPr>
        <p:blipFill>
          <a:blip r:embed="rId7">
            <a:alphaModFix/>
          </a:blip>
          <a:stretch>
            <a:fillRect/>
          </a:stretch>
        </p:blipFill>
        <p:spPr>
          <a:xfrm>
            <a:off x="6477792" y="4526747"/>
            <a:ext cx="625231" cy="539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26" name="Picture 2" descr="https://lh3.googleusercontent.com/rRK7CPwIrYLtgtKEdEeS3qWl0s2TWpMQ_s2uPuYZYW0SGauIkbNRLx0BnH-j-XiVLpiKqy3ududl9K-YbCZfkpSXmNhL2Q9JXIRo9lyFrLO0SOfenrN9_BuuvQsW0BwvyGtz6vE9cKo"/>
          <p:cNvPicPr>
            <a:picLocks noChangeAspect="1" noChangeArrowheads="1"/>
          </p:cNvPicPr>
          <p:nvPr/>
        </p:nvPicPr>
        <p:blipFill rotWithShape="1">
          <a:blip r:embed="rId3">
            <a:extLst>
              <a:ext uri="{28A0092B-C50C-407E-A947-70E740481C1C}">
                <a14:useLocalDpi xmlns:a14="http://schemas.microsoft.com/office/drawing/2010/main" val="0"/>
              </a:ext>
            </a:extLst>
          </a:blip>
          <a:srcRect l="33783" r="20849"/>
          <a:stretch/>
        </p:blipFill>
        <p:spPr bwMode="auto">
          <a:xfrm>
            <a:off x="2401166" y="694792"/>
            <a:ext cx="3615217" cy="4283093"/>
          </a:xfrm>
          <a:prstGeom prst="rect">
            <a:avLst/>
          </a:prstGeom>
          <a:noFill/>
          <a:extLst>
            <a:ext uri="{909E8E84-426E-40DD-AFC4-6F175D3DCCD1}">
              <a14:hiddenFill xmlns:a14="http://schemas.microsoft.com/office/drawing/2010/main">
                <a:solidFill>
                  <a:srgbClr val="FFFFFF"/>
                </a:solidFill>
              </a14:hiddenFill>
            </a:ext>
          </a:extLst>
        </p:spPr>
      </p:pic>
      <p:sp>
        <p:nvSpPr>
          <p:cNvPr id="106" name="Shape 106"/>
          <p:cNvSpPr txBox="1">
            <a:spLocks noGrp="1"/>
          </p:cNvSpPr>
          <p:nvPr>
            <p:ph type="title"/>
          </p:nvPr>
        </p:nvSpPr>
        <p:spPr>
          <a:xfrm>
            <a:off x="194520" y="149300"/>
            <a:ext cx="8520600" cy="572700"/>
          </a:xfrm>
          <a:prstGeom prst="rect">
            <a:avLst/>
          </a:prstGeom>
        </p:spPr>
        <p:txBody>
          <a:bodyPr lIns="91425" tIns="91425" rIns="91425" bIns="91425" anchor="t" anchorCtr="0">
            <a:noAutofit/>
          </a:bodyPr>
          <a:lstStyle/>
          <a:p>
            <a:pPr lvl="0">
              <a:spcBef>
                <a:spcPts val="0"/>
              </a:spcBef>
              <a:buNone/>
            </a:pPr>
            <a:r>
              <a:rPr lang="en" dirty="0">
                <a:latin typeface="+mj-lt"/>
              </a:rPr>
              <a:t>Satellite Design </a:t>
            </a:r>
          </a:p>
        </p:txBody>
      </p:sp>
      <p:sp>
        <p:nvSpPr>
          <p:cNvPr id="108" name="Shape 10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sp>
        <p:nvSpPr>
          <p:cNvPr id="2" name="Rectangle 1"/>
          <p:cNvSpPr>
            <a:spLocks noChangeArrowheads="1"/>
          </p:cNvSpPr>
          <p:nvPr/>
        </p:nvSpPr>
        <p:spPr bwMode="auto">
          <a:xfrm>
            <a:off x="5820872" y="1019722"/>
            <a:ext cx="1313967"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mn-lt"/>
              </a:rPr>
              <a:t> </a:t>
            </a:r>
            <a:r>
              <a:rPr kumimoji="0" lang="en-US" altLang="en-US" sz="1200" b="0" i="0" u="none" strike="noStrike" cap="none" normalizeH="0" baseline="0" dirty="0">
                <a:ln>
                  <a:noFill/>
                </a:ln>
                <a:solidFill>
                  <a:srgbClr val="595959"/>
                </a:solidFill>
                <a:effectLst/>
                <a:latin typeface="+mn-lt"/>
              </a:rPr>
              <a:t>MAI-400 ADCS</a:t>
            </a:r>
            <a:endParaRPr kumimoji="0" lang="en-US" altLang="en-US" sz="1200" b="0" i="0" u="none" strike="noStrike" cap="none" normalizeH="0" baseline="0" dirty="0">
              <a:ln>
                <a:noFill/>
              </a:ln>
              <a:solidFill>
                <a:schemeClr val="tx1"/>
              </a:solidFill>
              <a:effectLst/>
              <a:latin typeface="+mn-lt"/>
            </a:endParaRPr>
          </a:p>
        </p:txBody>
      </p:sp>
      <p:sp>
        <p:nvSpPr>
          <p:cNvPr id="3" name="Rectangle 2"/>
          <p:cNvSpPr/>
          <p:nvPr/>
        </p:nvSpPr>
        <p:spPr>
          <a:xfrm>
            <a:off x="5661633" y="2252247"/>
            <a:ext cx="234360" cy="307777"/>
          </a:xfrm>
          <a:prstGeom prst="rect">
            <a:avLst/>
          </a:prstGeom>
        </p:spPr>
        <p:txBody>
          <a:bodyPr wrap="none">
            <a:spAutoFit/>
          </a:bodyPr>
          <a:lstStyle/>
          <a:p>
            <a:r>
              <a:rPr lang="en-US" dirty="0"/>
              <a:t> </a:t>
            </a:r>
          </a:p>
        </p:txBody>
      </p:sp>
      <p:sp>
        <p:nvSpPr>
          <p:cNvPr id="4" name="TextBox 3"/>
          <p:cNvSpPr txBox="1"/>
          <p:nvPr/>
        </p:nvSpPr>
        <p:spPr>
          <a:xfrm>
            <a:off x="1272930" y="4168804"/>
            <a:ext cx="1304697" cy="461665"/>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FLIR Tau 2 640 IR Camera</a:t>
            </a:r>
            <a:endParaRPr lang="en-US" altLang="en-US" sz="1200" dirty="0">
              <a:solidFill>
                <a:schemeClr val="tx1"/>
              </a:solidFill>
              <a:latin typeface="+mn-lt"/>
            </a:endParaRPr>
          </a:p>
        </p:txBody>
      </p:sp>
      <p:sp>
        <p:nvSpPr>
          <p:cNvPr id="8" name="TextBox 7"/>
          <p:cNvSpPr txBox="1"/>
          <p:nvPr/>
        </p:nvSpPr>
        <p:spPr>
          <a:xfrm>
            <a:off x="5820872" y="3122449"/>
            <a:ext cx="1560095" cy="830997"/>
          </a:xfrm>
          <a:prstGeom prst="rect">
            <a:avLst/>
          </a:prstGeom>
          <a:noFill/>
          <a:ln>
            <a:solidFill>
              <a:schemeClr val="tx1"/>
            </a:solidFill>
          </a:ln>
        </p:spPr>
        <p:txBody>
          <a:bodyPr wrap="square" rtlCol="0">
            <a:spAutoFit/>
          </a:bodyPr>
          <a:lstStyle/>
          <a:p>
            <a:pPr lvl="0" eaLnBrk="0" fontAlgn="base" hangingPunct="0">
              <a:spcBef>
                <a:spcPct val="0"/>
              </a:spcBef>
              <a:spcAft>
                <a:spcPct val="0"/>
              </a:spcAft>
            </a:pPr>
            <a:r>
              <a:rPr lang="en-US" altLang="en-US" sz="1200" dirty="0">
                <a:solidFill>
                  <a:srgbClr val="595959"/>
                </a:solidFill>
                <a:latin typeface="+mn-lt"/>
              </a:rPr>
              <a:t>On Board Computer</a:t>
            </a:r>
          </a:p>
          <a:p>
            <a:pPr lvl="0" eaLnBrk="0" fontAlgn="base" hangingPunct="0">
              <a:spcBef>
                <a:spcPct val="0"/>
              </a:spcBef>
              <a:spcAft>
                <a:spcPct val="0"/>
              </a:spcAft>
            </a:pPr>
            <a:r>
              <a:rPr lang="en-US" altLang="en-US" sz="1200" dirty="0">
                <a:solidFill>
                  <a:srgbClr val="595959"/>
                </a:solidFill>
                <a:latin typeface="+mn-lt"/>
              </a:rPr>
              <a:t>UHF Radio</a:t>
            </a:r>
          </a:p>
          <a:p>
            <a:pPr eaLnBrk="0" fontAlgn="base" hangingPunct="0">
              <a:spcBef>
                <a:spcPct val="0"/>
              </a:spcBef>
              <a:spcAft>
                <a:spcPct val="0"/>
              </a:spcAft>
            </a:pPr>
            <a:r>
              <a:rPr lang="en-US" altLang="en-US" sz="1200" dirty="0">
                <a:solidFill>
                  <a:srgbClr val="595959"/>
                </a:solidFill>
                <a:latin typeface="+mn-lt"/>
              </a:rPr>
              <a:t>Motherboard</a:t>
            </a:r>
            <a:endParaRPr lang="en-US" altLang="en-US" sz="1200" dirty="0">
              <a:solidFill>
                <a:schemeClr val="tx1"/>
              </a:solidFill>
              <a:latin typeface="+mn-lt"/>
            </a:endParaRPr>
          </a:p>
          <a:p>
            <a:pPr lvl="0" eaLnBrk="0" fontAlgn="base" hangingPunct="0">
              <a:spcBef>
                <a:spcPct val="0"/>
              </a:spcBef>
              <a:spcAft>
                <a:spcPct val="0"/>
              </a:spcAft>
            </a:pPr>
            <a:r>
              <a:rPr lang="en-US" altLang="en-US" sz="1200" dirty="0">
                <a:solidFill>
                  <a:srgbClr val="595959"/>
                </a:solidFill>
                <a:latin typeface="+mn-lt"/>
              </a:rPr>
              <a:t>GPS Receiver</a:t>
            </a:r>
            <a:endParaRPr lang="en-US" altLang="en-US" sz="1200" dirty="0">
              <a:solidFill>
                <a:schemeClr val="tx1"/>
              </a:solidFill>
              <a:latin typeface="+mn-lt"/>
            </a:endParaRPr>
          </a:p>
        </p:txBody>
      </p:sp>
      <p:sp>
        <p:nvSpPr>
          <p:cNvPr id="9" name="TextBox 8"/>
          <p:cNvSpPr txBox="1"/>
          <p:nvPr/>
        </p:nvSpPr>
        <p:spPr>
          <a:xfrm>
            <a:off x="5774971" y="1853896"/>
            <a:ext cx="1123869" cy="461665"/>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S-band Patch Antenna</a:t>
            </a:r>
            <a:endParaRPr lang="en-US" altLang="en-US" sz="1200" dirty="0">
              <a:solidFill>
                <a:schemeClr val="tx1"/>
              </a:solidFill>
              <a:latin typeface="+mn-lt"/>
            </a:endParaRPr>
          </a:p>
        </p:txBody>
      </p:sp>
      <p:sp>
        <p:nvSpPr>
          <p:cNvPr id="10" name="TextBox 9"/>
          <p:cNvSpPr txBox="1"/>
          <p:nvPr/>
        </p:nvSpPr>
        <p:spPr>
          <a:xfrm>
            <a:off x="1322305" y="932783"/>
            <a:ext cx="1141046" cy="276999"/>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GPS Antenna</a:t>
            </a:r>
            <a:endParaRPr lang="en-US" altLang="en-US" sz="1200" dirty="0">
              <a:solidFill>
                <a:schemeClr val="tx1"/>
              </a:solidFill>
              <a:latin typeface="+mn-lt"/>
            </a:endParaRPr>
          </a:p>
        </p:txBody>
      </p:sp>
      <p:sp>
        <p:nvSpPr>
          <p:cNvPr id="11" name="TextBox 10"/>
          <p:cNvSpPr txBox="1"/>
          <p:nvPr/>
        </p:nvSpPr>
        <p:spPr>
          <a:xfrm>
            <a:off x="1322305" y="2515178"/>
            <a:ext cx="1236317" cy="461665"/>
          </a:xfrm>
          <a:prstGeom prst="rect">
            <a:avLst/>
          </a:prstGeom>
          <a:noFill/>
          <a:ln>
            <a:solidFill>
              <a:schemeClr val="tx1"/>
            </a:solidFill>
          </a:ln>
        </p:spPr>
        <p:txBody>
          <a:bodyPr wrap="square" rtlCol="0">
            <a:spAutoFit/>
          </a:bodyPr>
          <a:lstStyle/>
          <a:p>
            <a:pPr lvl="0" eaLnBrk="0" fontAlgn="base" hangingPunct="0">
              <a:spcBef>
                <a:spcPct val="0"/>
              </a:spcBef>
              <a:spcAft>
                <a:spcPct val="0"/>
              </a:spcAft>
            </a:pPr>
            <a:r>
              <a:rPr lang="en-US" altLang="en-US" sz="1200" dirty="0">
                <a:solidFill>
                  <a:srgbClr val="595959"/>
                </a:solidFill>
                <a:latin typeface="+mn-lt"/>
              </a:rPr>
              <a:t>Li-Ion Batteries</a:t>
            </a:r>
            <a:endParaRPr lang="en-US" altLang="en-US" sz="1200" dirty="0">
              <a:solidFill>
                <a:schemeClr val="tx1"/>
              </a:solidFill>
              <a:latin typeface="+mn-lt"/>
            </a:endParaRPr>
          </a:p>
          <a:p>
            <a:pPr lvl="0" eaLnBrk="0" fontAlgn="base" hangingPunct="0">
              <a:spcBef>
                <a:spcPct val="0"/>
              </a:spcBef>
              <a:spcAft>
                <a:spcPct val="0"/>
              </a:spcAft>
            </a:pPr>
            <a:r>
              <a:rPr lang="en-US" altLang="en-US" sz="1200" dirty="0">
                <a:solidFill>
                  <a:srgbClr val="595959"/>
                </a:solidFill>
                <a:latin typeface="+mn-lt"/>
              </a:rPr>
              <a:t>EPS</a:t>
            </a:r>
            <a:endParaRPr lang="en-US" altLang="en-US" sz="1200" dirty="0">
              <a:solidFill>
                <a:schemeClr val="tx1"/>
              </a:solidFill>
              <a:latin typeface="+mn-lt"/>
            </a:endParaRPr>
          </a:p>
        </p:txBody>
      </p:sp>
      <p:sp>
        <p:nvSpPr>
          <p:cNvPr id="12" name="TextBox 11"/>
          <p:cNvSpPr txBox="1"/>
          <p:nvPr/>
        </p:nvSpPr>
        <p:spPr>
          <a:xfrm>
            <a:off x="1401332" y="3270139"/>
            <a:ext cx="1035961" cy="461665"/>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S-band Transmitter</a:t>
            </a:r>
            <a:endParaRPr lang="en-US" sz="1200" dirty="0">
              <a:latin typeface="+mn-lt"/>
            </a:endParaRPr>
          </a:p>
        </p:txBody>
      </p:sp>
      <p:sp>
        <p:nvSpPr>
          <p:cNvPr id="17" name="TextBox 16"/>
          <p:cNvSpPr txBox="1"/>
          <p:nvPr/>
        </p:nvSpPr>
        <p:spPr>
          <a:xfrm>
            <a:off x="1276076" y="1714035"/>
            <a:ext cx="1107763" cy="276999"/>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UHF Antenna</a:t>
            </a:r>
            <a:endParaRPr lang="en-US" altLang="en-US" sz="1200" dirty="0">
              <a:solidFill>
                <a:schemeClr val="tx1"/>
              </a:solidFill>
              <a:latin typeface="+mn-lt"/>
            </a:endParaRPr>
          </a:p>
        </p:txBody>
      </p:sp>
      <p:sp>
        <p:nvSpPr>
          <p:cNvPr id="18" name="TextBox 17"/>
          <p:cNvSpPr txBox="1"/>
          <p:nvPr/>
        </p:nvSpPr>
        <p:spPr>
          <a:xfrm>
            <a:off x="6082144" y="4432383"/>
            <a:ext cx="1298823" cy="461665"/>
          </a:xfrm>
          <a:prstGeom prst="rect">
            <a:avLst/>
          </a:prstGeom>
          <a:noFill/>
          <a:ln>
            <a:solidFill>
              <a:schemeClr val="tx1"/>
            </a:solidFill>
          </a:ln>
        </p:spPr>
        <p:txBody>
          <a:bodyPr wrap="square" rtlCol="0">
            <a:spAutoFit/>
          </a:bodyPr>
          <a:lstStyle/>
          <a:p>
            <a:r>
              <a:rPr lang="en-US" altLang="en-US" sz="1200" dirty="0">
                <a:solidFill>
                  <a:srgbClr val="595959"/>
                </a:solidFill>
                <a:latin typeface="+mn-lt"/>
              </a:rPr>
              <a:t>135° Deployable solar panels</a:t>
            </a:r>
            <a:endParaRPr lang="en-US" altLang="en-US" sz="1200" dirty="0">
              <a:solidFill>
                <a:schemeClr val="tx1"/>
              </a:solidFill>
              <a:latin typeface="+mn-lt"/>
            </a:endParaRPr>
          </a:p>
        </p:txBody>
      </p:sp>
      <p:cxnSp>
        <p:nvCxnSpPr>
          <p:cNvPr id="14" name="Straight Arrow Connector 13"/>
          <p:cNvCxnSpPr>
            <a:stCxn id="10" idx="3"/>
          </p:cNvCxnSpPr>
          <p:nvPr/>
        </p:nvCxnSpPr>
        <p:spPr>
          <a:xfrm>
            <a:off x="2463351" y="1071283"/>
            <a:ext cx="1626241" cy="73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7" idx="3"/>
          </p:cNvCxnSpPr>
          <p:nvPr/>
        </p:nvCxnSpPr>
        <p:spPr>
          <a:xfrm flipV="1">
            <a:off x="2383839" y="1577658"/>
            <a:ext cx="417754" cy="274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p:cNvCxnSpPr>
          <p:nvPr/>
        </p:nvCxnSpPr>
        <p:spPr>
          <a:xfrm flipV="1">
            <a:off x="2558622" y="2141971"/>
            <a:ext cx="1069476" cy="604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p:cNvCxnSpPr>
          <p:nvPr/>
        </p:nvCxnSpPr>
        <p:spPr>
          <a:xfrm flipV="1">
            <a:off x="2437293" y="2659276"/>
            <a:ext cx="1364909" cy="841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p:cNvCxnSpPr>
          <p:nvPr/>
        </p:nvCxnSpPr>
        <p:spPr>
          <a:xfrm flipV="1">
            <a:off x="2577627" y="4168805"/>
            <a:ext cx="1354182"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1"/>
          </p:cNvCxnSpPr>
          <p:nvPr/>
        </p:nvCxnSpPr>
        <p:spPr>
          <a:xfrm flipH="1" flipV="1">
            <a:off x="4089592" y="2947038"/>
            <a:ext cx="1731280" cy="590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684659" y="2085216"/>
            <a:ext cx="1090312" cy="785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1"/>
          </p:cNvCxnSpPr>
          <p:nvPr/>
        </p:nvCxnSpPr>
        <p:spPr>
          <a:xfrm flipH="1" flipV="1">
            <a:off x="5449554" y="4350606"/>
            <a:ext cx="632590" cy="31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 idx="1"/>
          </p:cNvCxnSpPr>
          <p:nvPr/>
        </p:nvCxnSpPr>
        <p:spPr>
          <a:xfrm flipH="1">
            <a:off x="4684659" y="1158222"/>
            <a:ext cx="1136213" cy="555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Infrared Remote Sensing from Space</a:t>
            </a:r>
          </a:p>
        </p:txBody>
      </p:sp>
      <p:sp>
        <p:nvSpPr>
          <p:cNvPr id="3" name="Text Placeholder 2"/>
          <p:cNvSpPr>
            <a:spLocks noGrp="1"/>
          </p:cNvSpPr>
          <p:nvPr>
            <p:ph type="body" idx="1"/>
          </p:nvPr>
        </p:nvSpPr>
        <p:spPr>
          <a:xfrm>
            <a:off x="311700" y="956470"/>
            <a:ext cx="8520600" cy="2255961"/>
          </a:xfrm>
        </p:spPr>
        <p:txBody>
          <a:bodyPr/>
          <a:lstStyle/>
          <a:p>
            <a:pPr marL="171450" indent="-171450">
              <a:spcAft>
                <a:spcPts val="600"/>
              </a:spcAft>
              <a:buFont typeface="Arial" panose="020B0604020202020204" pitchFamily="34" charset="0"/>
              <a:buChar char="•"/>
            </a:pPr>
            <a:r>
              <a:rPr lang="en-US" sz="1400" dirty="0">
                <a:latin typeface="+mn-lt"/>
              </a:rPr>
              <a:t>Atmosphere is complex, filtering is needed to reduce interferences of ozone gasses</a:t>
            </a:r>
          </a:p>
          <a:p>
            <a:pPr lvl="8">
              <a:spcAft>
                <a:spcPts val="600"/>
              </a:spcAft>
              <a:buFont typeface="Arial" panose="020B0604020202020204" pitchFamily="34" charset="0"/>
              <a:buChar char="•"/>
            </a:pPr>
            <a:r>
              <a:rPr lang="en-US" dirty="0">
                <a:latin typeface="+mn-lt"/>
              </a:rPr>
              <a:t>  Must obtain ground truth to accurately interpret the Earth’s surface</a:t>
            </a:r>
          </a:p>
          <a:p>
            <a:pPr marL="171450" indent="-171450">
              <a:spcAft>
                <a:spcPts val="600"/>
              </a:spcAft>
              <a:buFont typeface="Arial" panose="020B0604020202020204" pitchFamily="34" charset="0"/>
              <a:buChar char="•"/>
            </a:pPr>
            <a:r>
              <a:rPr lang="en-US" sz="1400" dirty="0">
                <a:latin typeface="+mn-lt"/>
              </a:rPr>
              <a:t>Payload – uncooled microbolometer from FLIR technologies</a:t>
            </a:r>
          </a:p>
          <a:p>
            <a:pPr marL="171450" indent="-171450">
              <a:spcAft>
                <a:spcPts val="600"/>
              </a:spcAft>
              <a:buFont typeface="Arial" panose="020B0604020202020204" pitchFamily="34" charset="0"/>
              <a:buChar char="•"/>
            </a:pPr>
            <a:r>
              <a:rPr lang="en-US" sz="1400" dirty="0">
                <a:latin typeface="+mn-lt"/>
              </a:rPr>
              <a:t>Camera detector absorbs incoming photons when an image is captured of the surface</a:t>
            </a:r>
          </a:p>
          <a:p>
            <a:pPr marL="171450" indent="-171450">
              <a:spcAft>
                <a:spcPts val="600"/>
              </a:spcAft>
              <a:buFont typeface="Arial" panose="020B0604020202020204" pitchFamily="34" charset="0"/>
              <a:buChar char="•"/>
            </a:pPr>
            <a:r>
              <a:rPr lang="en-US" sz="1400" dirty="0">
                <a:latin typeface="+mn-lt"/>
              </a:rPr>
              <a:t>Gathered photons are interpreted as heat flux values, then turned into temperature values </a:t>
            </a:r>
          </a:p>
          <a:p>
            <a:pPr marL="171450" indent="-171450">
              <a:spcAft>
                <a:spcPts val="600"/>
              </a:spcAft>
              <a:buFont typeface="Arial" panose="020B0604020202020204" pitchFamily="34" charset="0"/>
              <a:buChar char="•"/>
            </a:pPr>
            <a:r>
              <a:rPr lang="en-US" sz="1400" dirty="0">
                <a:latin typeface="+mn-lt"/>
              </a:rPr>
              <a:t>Large temperature fluctuations around the payload make data unusable</a:t>
            </a:r>
          </a:p>
          <a:p>
            <a:pPr lvl="8">
              <a:spcAft>
                <a:spcPts val="1200"/>
              </a:spcAft>
              <a:buFont typeface="Arial" panose="020B0604020202020204" pitchFamily="34" charset="0"/>
              <a:buChar char="•"/>
            </a:pPr>
            <a:endParaRPr lang="en-US" dirty="0">
              <a:latin typeface="+mn-lt"/>
            </a:endParaRPr>
          </a:p>
          <a:p>
            <a:pPr marL="171450" lvl="8" indent="171450">
              <a:spcAft>
                <a:spcPts val="1200"/>
              </a:spcAft>
              <a:buFont typeface="Arial" panose="020B0604020202020204" pitchFamily="34" charset="0"/>
              <a:buChar char="•"/>
            </a:pPr>
            <a:endParaRPr lang="en-US" dirty="0">
              <a:latin typeface="+mn-lt"/>
            </a:endParaRPr>
          </a:p>
          <a:p>
            <a:pPr marL="171450" lvl="8">
              <a:spcAft>
                <a:spcPts val="1200"/>
              </a:spcAft>
              <a:buFont typeface="Arial" panose="020B0604020202020204" pitchFamily="34" charset="0"/>
              <a:buChar char="•"/>
            </a:pPr>
            <a:endParaRPr lang="en-US" dirty="0">
              <a:latin typeface="+mn-lt"/>
            </a:endParaRPr>
          </a:p>
          <a:p>
            <a:pPr marL="171450" lvl="8" indent="171450">
              <a:spcAft>
                <a:spcPts val="1200"/>
              </a:spcAft>
              <a:buFont typeface="Arial" panose="020B0604020202020204" pitchFamily="34" charset="0"/>
              <a:buChar char="•"/>
            </a:pPr>
            <a:endParaRPr lang="en-US" dirty="0">
              <a:latin typeface="+mn-lt"/>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sp>
        <p:nvSpPr>
          <p:cNvPr id="17" name="TextBox 16"/>
          <p:cNvSpPr txBox="1"/>
          <p:nvPr/>
        </p:nvSpPr>
        <p:spPr>
          <a:xfrm>
            <a:off x="36817" y="4863297"/>
            <a:ext cx="4240077" cy="246221"/>
          </a:xfrm>
          <a:prstGeom prst="rect">
            <a:avLst/>
          </a:prstGeom>
          <a:noFill/>
        </p:spPr>
        <p:txBody>
          <a:bodyPr wrap="square" rtlCol="0">
            <a:spAutoFit/>
          </a:bodyPr>
          <a:lstStyle/>
          <a:p>
            <a:r>
              <a:rPr lang="en-US" sz="1000" i="1" dirty="0"/>
              <a:t>Image source: Earth in the IR, University of Colorado Boulder </a:t>
            </a:r>
          </a:p>
        </p:txBody>
      </p:sp>
      <p:pic>
        <p:nvPicPr>
          <p:cNvPr id="25" name="Picture 2" descr="http://lasp.colorado.edu/~bagenal/3720/CLASS5/Earthvis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1" y="3178389"/>
            <a:ext cx="3449281" cy="1685716"/>
          </a:xfrm>
          <a:prstGeom prst="rect">
            <a:avLst/>
          </a:prstGeom>
          <a:noFill/>
          <a:extLst>
            <a:ext uri="{909E8E84-426E-40DD-AFC4-6F175D3DCCD1}">
              <a14:hiddenFill xmlns:a14="http://schemas.microsoft.com/office/drawing/2010/main">
                <a:solidFill>
                  <a:srgbClr val="FFFFFF"/>
                </a:solidFill>
              </a14:hiddenFill>
            </a:ext>
          </a:extLst>
        </p:spPr>
      </p:pic>
      <p:pic>
        <p:nvPicPr>
          <p:cNvPr id="30" name="Shape 66" descr="azsgc_text_white_lg.jpg"/>
          <p:cNvPicPr preferRelativeResize="0"/>
          <p:nvPr/>
        </p:nvPicPr>
        <p:blipFill>
          <a:blip r:embed="rId4">
            <a:alphaModFix/>
          </a:blip>
          <a:stretch>
            <a:fillRect/>
          </a:stretch>
        </p:blipFill>
        <p:spPr>
          <a:xfrm>
            <a:off x="8431706" y="57696"/>
            <a:ext cx="625232" cy="749703"/>
          </a:xfrm>
          <a:prstGeom prst="rect">
            <a:avLst/>
          </a:prstGeom>
          <a:noFill/>
          <a:ln>
            <a:noFill/>
          </a:ln>
        </p:spPr>
      </p:pic>
      <p:pic>
        <p:nvPicPr>
          <p:cNvPr id="31" name="Shape 67" descr="asu-logo_orig.gif"/>
          <p:cNvPicPr preferRelativeResize="0"/>
          <p:nvPr/>
        </p:nvPicPr>
        <p:blipFill>
          <a:blip r:embed="rId5">
            <a:alphaModFix/>
          </a:blip>
          <a:stretch>
            <a:fillRect/>
          </a:stretch>
        </p:blipFill>
        <p:spPr>
          <a:xfrm>
            <a:off x="7713888" y="211771"/>
            <a:ext cx="679358" cy="600391"/>
          </a:xfrm>
          <a:prstGeom prst="rect">
            <a:avLst/>
          </a:prstGeom>
          <a:noFill/>
          <a:ln>
            <a:noFill/>
          </a:ln>
        </p:spPr>
      </p:pic>
      <p:pic>
        <p:nvPicPr>
          <p:cNvPr id="32" name="Shape 68" descr="NASA_logo.svg.png"/>
          <p:cNvPicPr preferRelativeResize="0"/>
          <p:nvPr/>
        </p:nvPicPr>
        <p:blipFill>
          <a:blip r:embed="rId6">
            <a:alphaModFix/>
          </a:blip>
          <a:stretch>
            <a:fillRect/>
          </a:stretch>
        </p:blipFill>
        <p:spPr>
          <a:xfrm>
            <a:off x="6980661" y="198002"/>
            <a:ext cx="720493" cy="609397"/>
          </a:xfrm>
          <a:prstGeom prst="rect">
            <a:avLst/>
          </a:prstGeom>
          <a:noFill/>
          <a:ln>
            <a:noFill/>
          </a:ln>
        </p:spPr>
      </p:pic>
      <p:pic>
        <p:nvPicPr>
          <p:cNvPr id="18" name="Picture 2" descr="https://lh5.googleusercontent.com/T4sqNbUuQfiVSL7mcvcmqfd9V87-El0OFIMYUazKEy5dUzMG7cMNpY2XjC0VxfxvrmbDMULjbvLLbA5ExglYfghHPY5a1rgYHoTEKDYbRdEtjZJ5aLk5OAKNwNC7DTWfokdBrgRrfi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594" y="3202977"/>
            <a:ext cx="4352916" cy="15968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42066" y="2873646"/>
            <a:ext cx="1557033" cy="461665"/>
          </a:xfrm>
          <a:prstGeom prst="rect">
            <a:avLst/>
          </a:prstGeom>
          <a:solidFill>
            <a:schemeClr val="bg1"/>
          </a:solidFill>
          <a:ln>
            <a:solidFill>
              <a:schemeClr val="tx1"/>
            </a:solidFill>
          </a:ln>
        </p:spPr>
        <p:txBody>
          <a:bodyPr wrap="square" rtlCol="0">
            <a:spAutoFit/>
          </a:bodyPr>
          <a:lstStyle/>
          <a:p>
            <a:r>
              <a:rPr lang="en-US" sz="1200" dirty="0"/>
              <a:t>Payload wavelength (7.5–13.5</a:t>
            </a:r>
            <a:r>
              <a:rPr lang="el-GR" sz="1200" dirty="0"/>
              <a:t>μ</a:t>
            </a:r>
            <a:r>
              <a:rPr lang="en-US" sz="1200" dirty="0"/>
              <a:t>m)</a:t>
            </a:r>
          </a:p>
        </p:txBody>
      </p:sp>
      <p:cxnSp>
        <p:nvCxnSpPr>
          <p:cNvPr id="20" name="Straight Arrow Connector 19"/>
          <p:cNvCxnSpPr>
            <a:stCxn id="19" idx="1"/>
            <a:endCxn id="21" idx="3"/>
          </p:cNvCxnSpPr>
          <p:nvPr/>
        </p:nvCxnSpPr>
        <p:spPr>
          <a:xfrm flipH="1">
            <a:off x="5834436" y="3104479"/>
            <a:ext cx="1207630" cy="85688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 name="Rectangle 20"/>
          <p:cNvSpPr/>
          <p:nvPr/>
        </p:nvSpPr>
        <p:spPr>
          <a:xfrm>
            <a:off x="5110955" y="3313690"/>
            <a:ext cx="723481" cy="1295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6" idx="1"/>
          </p:cNvCxnSpPr>
          <p:nvPr/>
        </p:nvCxnSpPr>
        <p:spPr>
          <a:xfrm flipH="1">
            <a:off x="5756684" y="3931938"/>
            <a:ext cx="1740282" cy="32316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72695" y="3363660"/>
            <a:ext cx="294316" cy="119539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496966" y="3608772"/>
            <a:ext cx="1200574" cy="646331"/>
          </a:xfrm>
          <a:prstGeom prst="rect">
            <a:avLst/>
          </a:prstGeom>
          <a:solidFill>
            <a:schemeClr val="bg1"/>
          </a:solidFill>
          <a:ln>
            <a:solidFill>
              <a:schemeClr val="tx1"/>
            </a:solidFill>
          </a:ln>
        </p:spPr>
        <p:txBody>
          <a:bodyPr wrap="square" rtlCol="0">
            <a:spAutoFit/>
          </a:bodyPr>
          <a:lstStyle/>
          <a:p>
            <a:pPr algn="ctr"/>
            <a:r>
              <a:rPr lang="en-US" sz="1200" dirty="0"/>
              <a:t>Desired wavelength (10.5-12.5</a:t>
            </a:r>
            <a:r>
              <a:rPr lang="el-GR" sz="1200" dirty="0"/>
              <a:t>μ</a:t>
            </a:r>
            <a:r>
              <a:rPr lang="en-US" sz="1200" dirty="0"/>
              <a:t>m)</a:t>
            </a:r>
          </a:p>
        </p:txBody>
      </p:sp>
      <p:sp>
        <p:nvSpPr>
          <p:cNvPr id="36" name="Rectangle 35"/>
          <p:cNvSpPr/>
          <p:nvPr/>
        </p:nvSpPr>
        <p:spPr>
          <a:xfrm>
            <a:off x="3859706" y="4860016"/>
            <a:ext cx="4572000" cy="246221"/>
          </a:xfrm>
          <a:prstGeom prst="rect">
            <a:avLst/>
          </a:prstGeom>
        </p:spPr>
        <p:txBody>
          <a:bodyPr>
            <a:spAutoFit/>
          </a:bodyPr>
          <a:lstStyle/>
          <a:p>
            <a:r>
              <a:rPr lang="en-US" sz="1000" i="1" dirty="0"/>
              <a:t>Image Source: IR Wavelength response, NASA </a:t>
            </a:r>
          </a:p>
        </p:txBody>
      </p:sp>
    </p:spTree>
    <p:extLst>
      <p:ext uri="{BB962C8B-B14F-4D97-AF65-F5344CB8AC3E}">
        <p14:creationId xmlns:p14="http://schemas.microsoft.com/office/powerpoint/2010/main" val="109193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Path to Launch Readiness </a:t>
            </a:r>
          </a:p>
        </p:txBody>
      </p:sp>
      <p:sp>
        <p:nvSpPr>
          <p:cNvPr id="3" name="Text Placeholder 2"/>
          <p:cNvSpPr>
            <a:spLocks noGrp="1"/>
          </p:cNvSpPr>
          <p:nvPr>
            <p:ph type="body" idx="1"/>
          </p:nvPr>
        </p:nvSpPr>
        <p:spPr>
          <a:xfrm>
            <a:off x="0" y="3259015"/>
            <a:ext cx="8520600" cy="1614168"/>
          </a:xfrm>
        </p:spPr>
        <p:txBody>
          <a:bodyPr/>
          <a:lstStyle/>
          <a:p>
            <a:pPr>
              <a:spcAft>
                <a:spcPts val="1000"/>
              </a:spcAft>
            </a:pPr>
            <a:r>
              <a:rPr lang="en-US" b="1" u="sng" dirty="0"/>
              <a:t>Upcoming challenges: </a:t>
            </a:r>
          </a:p>
          <a:p>
            <a:pPr marL="171450" indent="-171450">
              <a:spcAft>
                <a:spcPts val="800"/>
              </a:spcAft>
              <a:buFont typeface="Arial" panose="020B0604020202020204" pitchFamily="34" charset="0"/>
              <a:buChar char="•"/>
            </a:pPr>
            <a:r>
              <a:rPr lang="en-US" dirty="0"/>
              <a:t>Hardware interfaces</a:t>
            </a:r>
          </a:p>
          <a:p>
            <a:pPr marL="171450" indent="-171450">
              <a:spcAft>
                <a:spcPts val="800"/>
              </a:spcAft>
              <a:buFont typeface="Arial" panose="020B0604020202020204" pitchFamily="34" charset="0"/>
              <a:buChar char="•"/>
            </a:pPr>
            <a:r>
              <a:rPr lang="en-US" dirty="0"/>
              <a:t>Payload calibration</a:t>
            </a:r>
          </a:p>
          <a:p>
            <a:pPr marL="171450" indent="-171450">
              <a:spcAft>
                <a:spcPts val="800"/>
              </a:spcAft>
              <a:buFont typeface="Arial" panose="020B0604020202020204" pitchFamily="34" charset="0"/>
              <a:buChar char="•"/>
            </a:pPr>
            <a:r>
              <a:rPr lang="en-US" dirty="0"/>
              <a:t>Environmental Testing – thermal vacuum, vibrations</a:t>
            </a:r>
          </a:p>
          <a:p>
            <a:pPr marL="171450" indent="-171450">
              <a:spcAft>
                <a:spcPts val="800"/>
              </a:spcAft>
              <a:buFont typeface="Arial" panose="020B0604020202020204" pitchFamily="34" charset="0"/>
              <a:buChar char="•"/>
            </a:pPr>
            <a:r>
              <a:rPr lang="en-US" dirty="0"/>
              <a:t>Preparation for mission operations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pic>
        <p:nvPicPr>
          <p:cNvPr id="6" name="Picture 5"/>
          <p:cNvPicPr>
            <a:picLocks noChangeAspect="1"/>
          </p:cNvPicPr>
          <p:nvPr/>
        </p:nvPicPr>
        <p:blipFill rotWithShape="1">
          <a:blip r:embed="rId3"/>
          <a:srcRect l="4075" r="570" b="17287"/>
          <a:stretch/>
        </p:blipFill>
        <p:spPr>
          <a:xfrm>
            <a:off x="0" y="1362549"/>
            <a:ext cx="9144000" cy="1896466"/>
          </a:xfrm>
          <a:prstGeom prst="rect">
            <a:avLst/>
          </a:prstGeom>
        </p:spPr>
      </p:pic>
      <p:sp>
        <p:nvSpPr>
          <p:cNvPr id="7" name="TextBox 6"/>
          <p:cNvSpPr txBox="1"/>
          <p:nvPr/>
        </p:nvSpPr>
        <p:spPr>
          <a:xfrm>
            <a:off x="3626338" y="1260395"/>
            <a:ext cx="3188677" cy="369332"/>
          </a:xfrm>
          <a:prstGeom prst="rect">
            <a:avLst/>
          </a:prstGeom>
          <a:noFill/>
        </p:spPr>
        <p:txBody>
          <a:bodyPr wrap="square" rtlCol="0">
            <a:spAutoFit/>
          </a:bodyPr>
          <a:lstStyle/>
          <a:p>
            <a:r>
              <a:rPr lang="en-US" sz="1800" u="sng" dirty="0">
                <a:solidFill>
                  <a:schemeClr val="tx1"/>
                </a:solidFill>
              </a:rPr>
              <a:t>Phoenix Timeline</a:t>
            </a:r>
          </a:p>
        </p:txBody>
      </p:sp>
      <p:pic>
        <p:nvPicPr>
          <p:cNvPr id="8" name="Shape 66" descr="azsgc_text_white_lg.jpg"/>
          <p:cNvPicPr preferRelativeResize="0"/>
          <p:nvPr/>
        </p:nvPicPr>
        <p:blipFill>
          <a:blip r:embed="rId4">
            <a:alphaModFix/>
          </a:blip>
          <a:stretch>
            <a:fillRect/>
          </a:stretch>
        </p:blipFill>
        <p:spPr>
          <a:xfrm>
            <a:off x="7698153" y="4297920"/>
            <a:ext cx="625232" cy="749703"/>
          </a:xfrm>
          <a:prstGeom prst="rect">
            <a:avLst/>
          </a:prstGeom>
          <a:noFill/>
          <a:ln>
            <a:noFill/>
          </a:ln>
        </p:spPr>
      </p:pic>
      <p:pic>
        <p:nvPicPr>
          <p:cNvPr id="9" name="Shape 67" descr="asu-logo_orig.gif"/>
          <p:cNvPicPr preferRelativeResize="0"/>
          <p:nvPr/>
        </p:nvPicPr>
        <p:blipFill>
          <a:blip r:embed="rId5">
            <a:alphaModFix/>
          </a:blip>
          <a:stretch>
            <a:fillRect/>
          </a:stretch>
        </p:blipFill>
        <p:spPr>
          <a:xfrm>
            <a:off x="6869723" y="4439127"/>
            <a:ext cx="679358" cy="600391"/>
          </a:xfrm>
          <a:prstGeom prst="rect">
            <a:avLst/>
          </a:prstGeom>
          <a:noFill/>
          <a:ln>
            <a:noFill/>
          </a:ln>
        </p:spPr>
      </p:pic>
      <p:pic>
        <p:nvPicPr>
          <p:cNvPr id="10" name="Shape 68" descr="NASA_logo.svg.png"/>
          <p:cNvPicPr preferRelativeResize="0"/>
          <p:nvPr/>
        </p:nvPicPr>
        <p:blipFill>
          <a:blip r:embed="rId6">
            <a:alphaModFix/>
          </a:blip>
          <a:stretch>
            <a:fillRect/>
          </a:stretch>
        </p:blipFill>
        <p:spPr>
          <a:xfrm>
            <a:off x="6149230" y="4456425"/>
            <a:ext cx="720493" cy="609397"/>
          </a:xfrm>
          <a:prstGeom prst="rect">
            <a:avLst/>
          </a:prstGeom>
          <a:noFill/>
          <a:ln>
            <a:noFill/>
          </a:ln>
        </p:spPr>
      </p:pic>
    </p:spTree>
    <p:extLst>
      <p:ext uri="{BB962C8B-B14F-4D97-AF65-F5344CB8AC3E}">
        <p14:creationId xmlns:p14="http://schemas.microsoft.com/office/powerpoint/2010/main" val="188640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r>
              <a:rPr lang="en" dirty="0">
                <a:latin typeface="+mn-lt"/>
              </a:rPr>
              <a:t>CubeSat</a:t>
            </a:r>
            <a:r>
              <a:rPr lang="en" dirty="0"/>
              <a:t> </a:t>
            </a:r>
            <a:r>
              <a:rPr lang="en" dirty="0">
                <a:latin typeface="+mj-lt"/>
              </a:rPr>
              <a:t>Conclusions – Keys to Success</a:t>
            </a:r>
          </a:p>
        </p:txBody>
      </p:sp>
      <p:sp>
        <p:nvSpPr>
          <p:cNvPr id="114" name="Shape 114"/>
          <p:cNvSpPr txBox="1">
            <a:spLocks noGrp="1"/>
          </p:cNvSpPr>
          <p:nvPr>
            <p:ph type="body" idx="1"/>
          </p:nvPr>
        </p:nvSpPr>
        <p:spPr>
          <a:xfrm>
            <a:off x="311700" y="996625"/>
            <a:ext cx="8520600" cy="3033954"/>
          </a:xfrm>
          <a:prstGeom prst="rect">
            <a:avLst/>
          </a:prstGeom>
        </p:spPr>
        <p:txBody>
          <a:bodyPr lIns="91425" tIns="91425" rIns="91425" bIns="91425" anchor="t" anchorCtr="0">
            <a:noAutofit/>
          </a:bodyPr>
          <a:lstStyle/>
          <a:p>
            <a:pPr marL="425450" lvl="0" indent="-285750">
              <a:spcBef>
                <a:spcPts val="0"/>
              </a:spcBef>
              <a:buSzPct val="100000"/>
              <a:buFont typeface="Arial" panose="020B0604020202020204" pitchFamily="34" charset="0"/>
              <a:buChar char="•"/>
            </a:pPr>
            <a:r>
              <a:rPr lang="en-US" sz="1400" dirty="0" err="1">
                <a:latin typeface="+mn-lt"/>
              </a:rPr>
              <a:t>CubeSats</a:t>
            </a:r>
            <a:r>
              <a:rPr lang="en-US" sz="1400" dirty="0">
                <a:latin typeface="+mn-lt"/>
              </a:rPr>
              <a:t> can do significant science at low cost and higher risk, but the extent to which they can achieve a science goal must be strongly weighed</a:t>
            </a:r>
          </a:p>
          <a:p>
            <a:pPr marL="425450" lvl="0" indent="-285750">
              <a:spcBef>
                <a:spcPts val="0"/>
              </a:spcBef>
              <a:buSzPct val="100000"/>
              <a:buFont typeface="Arial" panose="020B0604020202020204" pitchFamily="34" charset="0"/>
              <a:buChar char="•"/>
            </a:pPr>
            <a:r>
              <a:rPr lang="en-US" sz="1400" dirty="0">
                <a:latin typeface="+mn-lt"/>
              </a:rPr>
              <a:t>Keep your goal in mind, and keep it manageable </a:t>
            </a:r>
          </a:p>
          <a:p>
            <a:pPr marL="425450" lvl="0" indent="-285750">
              <a:spcBef>
                <a:spcPts val="0"/>
              </a:spcBef>
              <a:buSzPct val="100000"/>
              <a:buFont typeface="Arial" panose="020B0604020202020204" pitchFamily="34" charset="0"/>
              <a:buChar char="•"/>
            </a:pPr>
            <a:r>
              <a:rPr lang="en-US" sz="1400" dirty="0">
                <a:latin typeface="+mn-lt"/>
              </a:rPr>
              <a:t>Never be afraid to ask questions! </a:t>
            </a:r>
          </a:p>
          <a:p>
            <a:pPr marL="425450" lvl="0" indent="-285750">
              <a:spcBef>
                <a:spcPts val="0"/>
              </a:spcBef>
              <a:buSzPct val="100000"/>
              <a:buFont typeface="Arial" panose="020B0604020202020204" pitchFamily="34" charset="0"/>
              <a:buChar char="•"/>
            </a:pPr>
            <a:r>
              <a:rPr lang="en-US" sz="1400" dirty="0">
                <a:latin typeface="+mn-lt"/>
              </a:rPr>
              <a:t>There is much to be learned from heritage, but the best understanding will come from your own application of thought </a:t>
            </a:r>
          </a:p>
          <a:p>
            <a:pPr marL="425450" lvl="0" indent="-285750">
              <a:spcBef>
                <a:spcPts val="0"/>
              </a:spcBef>
              <a:buSzPct val="100000"/>
              <a:buFont typeface="Arial" panose="020B0604020202020204" pitchFamily="34" charset="0"/>
              <a:buChar char="•"/>
            </a:pPr>
            <a:endParaRPr lang="en-US" sz="1400" dirty="0">
              <a:latin typeface="+mn-lt"/>
            </a:endParaRPr>
          </a:p>
          <a:p>
            <a:pPr marL="425450" lvl="0" indent="-285750">
              <a:spcBef>
                <a:spcPts val="0"/>
              </a:spcBef>
              <a:buSzPct val="100000"/>
              <a:buFont typeface="Arial" panose="020B0604020202020204" pitchFamily="34" charset="0"/>
              <a:buChar char="•"/>
            </a:pPr>
            <a:endParaRPr lang="en-US" sz="1400" dirty="0">
              <a:latin typeface="+mn-lt"/>
            </a:endParaRPr>
          </a:p>
        </p:txBody>
      </p:sp>
      <p:sp>
        <p:nvSpPr>
          <p:cNvPr id="115" name="Shape 1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5" name="Shape 66" descr="azsgc_text_white_lg.jpg"/>
          <p:cNvPicPr preferRelativeResize="0"/>
          <p:nvPr/>
        </p:nvPicPr>
        <p:blipFill>
          <a:blip r:embed="rId3">
            <a:alphaModFix/>
          </a:blip>
          <a:stretch>
            <a:fillRect/>
          </a:stretch>
        </p:blipFill>
        <p:spPr>
          <a:xfrm>
            <a:off x="7698153" y="4297920"/>
            <a:ext cx="625232" cy="749703"/>
          </a:xfrm>
          <a:prstGeom prst="rect">
            <a:avLst/>
          </a:prstGeom>
          <a:noFill/>
          <a:ln>
            <a:noFill/>
          </a:ln>
        </p:spPr>
      </p:pic>
      <p:pic>
        <p:nvPicPr>
          <p:cNvPr id="6" name="Shape 67" descr="asu-logo_orig.gif"/>
          <p:cNvPicPr preferRelativeResize="0"/>
          <p:nvPr/>
        </p:nvPicPr>
        <p:blipFill>
          <a:blip r:embed="rId4">
            <a:alphaModFix/>
          </a:blip>
          <a:stretch>
            <a:fillRect/>
          </a:stretch>
        </p:blipFill>
        <p:spPr>
          <a:xfrm>
            <a:off x="6869723" y="4439127"/>
            <a:ext cx="679358" cy="600391"/>
          </a:xfrm>
          <a:prstGeom prst="rect">
            <a:avLst/>
          </a:prstGeom>
          <a:noFill/>
          <a:ln>
            <a:noFill/>
          </a:ln>
        </p:spPr>
      </p:pic>
      <p:pic>
        <p:nvPicPr>
          <p:cNvPr id="7" name="Shape 68" descr="NASA_logo.svg.png"/>
          <p:cNvPicPr preferRelativeResize="0"/>
          <p:nvPr/>
        </p:nvPicPr>
        <p:blipFill>
          <a:blip r:embed="rId5">
            <a:alphaModFix/>
          </a:blip>
          <a:stretch>
            <a:fillRect/>
          </a:stretch>
        </p:blipFill>
        <p:spPr>
          <a:xfrm>
            <a:off x="6149230" y="4456425"/>
            <a:ext cx="720493" cy="6093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625"/>
            <a:ext cx="8520600" cy="572700"/>
          </a:xfrm>
          <a:prstGeom prst="rect">
            <a:avLst/>
          </a:prstGeom>
        </p:spPr>
        <p:txBody>
          <a:bodyPr lIns="91425" tIns="91425" rIns="91425" bIns="91425" anchor="t" anchorCtr="0">
            <a:noAutofit/>
          </a:bodyPr>
          <a:lstStyle/>
          <a:p>
            <a:pPr lvl="0">
              <a:spcBef>
                <a:spcPts val="0"/>
              </a:spcBef>
              <a:buNone/>
            </a:pPr>
            <a:r>
              <a:rPr lang="en" dirty="0">
                <a:latin typeface="+mj-lt"/>
              </a:rPr>
              <a:t>Acknowledgements </a:t>
            </a:r>
          </a:p>
        </p:txBody>
      </p:sp>
      <p:sp>
        <p:nvSpPr>
          <p:cNvPr id="128" name="Shape 128"/>
          <p:cNvSpPr txBox="1">
            <a:spLocks noGrp="1"/>
          </p:cNvSpPr>
          <p:nvPr>
            <p:ph type="body" idx="1"/>
          </p:nvPr>
        </p:nvSpPr>
        <p:spPr>
          <a:xfrm>
            <a:off x="311700" y="902845"/>
            <a:ext cx="2603438" cy="4162977"/>
          </a:xfrm>
          <a:prstGeom prst="rect">
            <a:avLst/>
          </a:prstGeom>
        </p:spPr>
        <p:txBody>
          <a:bodyPr lIns="91425" tIns="91425" rIns="91425" bIns="91425" anchor="t" anchorCtr="0">
            <a:noAutofit/>
          </a:bodyPr>
          <a:lstStyle/>
          <a:p>
            <a:pPr marL="171450" lvl="0" indent="-171450">
              <a:spcBef>
                <a:spcPts val="0"/>
              </a:spcBef>
              <a:spcAft>
                <a:spcPts val="1000"/>
              </a:spcAft>
              <a:buFont typeface="Arial" panose="020B0604020202020204" pitchFamily="34" charset="0"/>
              <a:buChar char="•"/>
            </a:pPr>
            <a:r>
              <a:rPr lang="en-US" sz="1400" dirty="0">
                <a:latin typeface="+mn-lt"/>
              </a:rPr>
              <a:t>Dr. Judd Bowman</a:t>
            </a:r>
          </a:p>
          <a:p>
            <a:pPr marL="171450" lvl="0" indent="-171450">
              <a:spcBef>
                <a:spcPts val="0"/>
              </a:spcBef>
              <a:spcAft>
                <a:spcPts val="1000"/>
              </a:spcAft>
              <a:buFont typeface="Arial" panose="020B0604020202020204" pitchFamily="34" charset="0"/>
              <a:buChar char="•"/>
            </a:pPr>
            <a:r>
              <a:rPr lang="en-US" sz="1400" dirty="0">
                <a:latin typeface="+mn-lt"/>
              </a:rPr>
              <a:t>Dr. Paul Scowen</a:t>
            </a:r>
          </a:p>
          <a:p>
            <a:pPr marL="171450" lvl="0" indent="-171450">
              <a:spcBef>
                <a:spcPts val="0"/>
              </a:spcBef>
              <a:spcAft>
                <a:spcPts val="1000"/>
              </a:spcAft>
              <a:buFont typeface="Arial" panose="020B0604020202020204" pitchFamily="34" charset="0"/>
              <a:buChar char="•"/>
            </a:pPr>
            <a:r>
              <a:rPr lang="en-US" sz="1400" dirty="0">
                <a:latin typeface="+mn-lt"/>
              </a:rPr>
              <a:t>Dr. Thomas Sharp</a:t>
            </a:r>
          </a:p>
          <a:p>
            <a:pPr marL="171450" lvl="0" indent="-171450">
              <a:spcBef>
                <a:spcPts val="0"/>
              </a:spcBef>
              <a:spcAft>
                <a:spcPts val="1000"/>
              </a:spcAft>
              <a:buFont typeface="Arial" panose="020B0604020202020204" pitchFamily="34" charset="0"/>
              <a:buChar char="•"/>
            </a:pPr>
            <a:r>
              <a:rPr lang="en-US" sz="1400" dirty="0">
                <a:latin typeface="+mn-lt"/>
              </a:rPr>
              <a:t>Dr. Christopher </a:t>
            </a:r>
            <a:r>
              <a:rPr lang="en-US" sz="1400" dirty="0" err="1">
                <a:latin typeface="+mn-lt"/>
              </a:rPr>
              <a:t>Groppi</a:t>
            </a:r>
            <a:endParaRPr lang="en-US" sz="1400" dirty="0">
              <a:latin typeface="+mn-lt"/>
            </a:endParaRPr>
          </a:p>
          <a:p>
            <a:pPr marL="171450" lvl="0" indent="-171450">
              <a:spcBef>
                <a:spcPts val="0"/>
              </a:spcBef>
              <a:spcAft>
                <a:spcPts val="1000"/>
              </a:spcAft>
              <a:buFont typeface="Arial" panose="020B0604020202020204" pitchFamily="34" charset="0"/>
              <a:buChar char="•"/>
            </a:pPr>
            <a:r>
              <a:rPr lang="en-US" sz="1400" dirty="0">
                <a:latin typeface="+mn-lt"/>
              </a:rPr>
              <a:t>Dr. James Bell </a:t>
            </a:r>
          </a:p>
          <a:p>
            <a:pPr marL="171450" lvl="0" indent="-171450">
              <a:spcBef>
                <a:spcPts val="0"/>
              </a:spcBef>
              <a:spcAft>
                <a:spcPts val="1000"/>
              </a:spcAft>
              <a:buFont typeface="Arial" panose="020B0604020202020204" pitchFamily="34" charset="0"/>
              <a:buChar char="•"/>
            </a:pPr>
            <a:r>
              <a:rPr lang="en-US" sz="1400" dirty="0">
                <a:latin typeface="+mn-lt"/>
              </a:rPr>
              <a:t>Hannah Kerner</a:t>
            </a:r>
          </a:p>
          <a:p>
            <a:pPr marL="171450" lvl="0" indent="-171450">
              <a:spcBef>
                <a:spcPts val="0"/>
              </a:spcBef>
              <a:spcAft>
                <a:spcPts val="1000"/>
              </a:spcAft>
              <a:buFont typeface="Arial" panose="020B0604020202020204" pitchFamily="34" charset="0"/>
              <a:buChar char="•"/>
            </a:pPr>
            <a:r>
              <a:rPr lang="en-US" sz="1400" dirty="0">
                <a:latin typeface="+mn-lt"/>
              </a:rPr>
              <a:t>Mike Veto</a:t>
            </a:r>
          </a:p>
          <a:p>
            <a:pPr marL="171450" lvl="0" indent="-171450">
              <a:spcBef>
                <a:spcPts val="0"/>
              </a:spcBef>
              <a:spcAft>
                <a:spcPts val="1000"/>
              </a:spcAft>
              <a:buFont typeface="Arial" panose="020B0604020202020204" pitchFamily="34" charset="0"/>
              <a:buChar char="•"/>
            </a:pPr>
            <a:r>
              <a:rPr lang="en-US" sz="1400" dirty="0">
                <a:latin typeface="+mn-lt"/>
              </a:rPr>
              <a:t>Andrew Ryan</a:t>
            </a:r>
          </a:p>
          <a:p>
            <a:pPr marL="171450" lvl="0" indent="-171450">
              <a:spcBef>
                <a:spcPts val="0"/>
              </a:spcBef>
              <a:spcAft>
                <a:spcPts val="1000"/>
              </a:spcAft>
              <a:buFont typeface="Arial" panose="020B0604020202020204" pitchFamily="34" charset="0"/>
              <a:buChar char="•"/>
            </a:pPr>
            <a:r>
              <a:rPr lang="en-US" sz="1400" dirty="0">
                <a:latin typeface="+mn-lt"/>
              </a:rPr>
              <a:t>Johnathon Hill </a:t>
            </a:r>
          </a:p>
          <a:p>
            <a:pPr marL="171450" lvl="0" indent="-171450">
              <a:spcBef>
                <a:spcPts val="0"/>
              </a:spcBef>
              <a:spcAft>
                <a:spcPts val="1000"/>
              </a:spcAft>
              <a:buFont typeface="Arial" panose="020B0604020202020204" pitchFamily="34" charset="0"/>
              <a:buChar char="•"/>
            </a:pPr>
            <a:r>
              <a:rPr lang="en-US" sz="1400" dirty="0">
                <a:latin typeface="+mn-lt"/>
              </a:rPr>
              <a:t>Danny Jacobs </a:t>
            </a:r>
          </a:p>
          <a:p>
            <a:pPr marL="171450" lvl="0" indent="-171450">
              <a:spcBef>
                <a:spcPts val="0"/>
              </a:spcBef>
              <a:buFont typeface="Arial" panose="020B0604020202020204" pitchFamily="34" charset="0"/>
              <a:buChar char="•"/>
            </a:pPr>
            <a:endParaRPr lang="en-US" dirty="0">
              <a:latin typeface="+mn-lt"/>
            </a:endParaRPr>
          </a:p>
          <a:p>
            <a:pPr marL="171450" lvl="0" indent="-171450">
              <a:spcBef>
                <a:spcPts val="0"/>
              </a:spcBef>
              <a:buFont typeface="Arial" panose="020B0604020202020204" pitchFamily="34" charset="0"/>
              <a:buChar char="•"/>
            </a:pPr>
            <a:endParaRPr dirty="0">
              <a:latin typeface="+mn-lt"/>
            </a:endParaRPr>
          </a:p>
        </p:txBody>
      </p:sp>
      <p:sp>
        <p:nvSpPr>
          <p:cNvPr id="129" name="Shape 1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5" name="Shape 66" descr="azsgc_text_white_lg.jpg"/>
          <p:cNvPicPr preferRelativeResize="0"/>
          <p:nvPr/>
        </p:nvPicPr>
        <p:blipFill>
          <a:blip r:embed="rId3">
            <a:alphaModFix/>
          </a:blip>
          <a:stretch>
            <a:fillRect/>
          </a:stretch>
        </p:blipFill>
        <p:spPr>
          <a:xfrm>
            <a:off x="7698153" y="4297920"/>
            <a:ext cx="625232" cy="749703"/>
          </a:xfrm>
          <a:prstGeom prst="rect">
            <a:avLst/>
          </a:prstGeom>
          <a:noFill/>
          <a:ln>
            <a:noFill/>
          </a:ln>
        </p:spPr>
      </p:pic>
      <p:pic>
        <p:nvPicPr>
          <p:cNvPr id="6" name="Shape 67" descr="asu-logo_orig.gif"/>
          <p:cNvPicPr preferRelativeResize="0"/>
          <p:nvPr/>
        </p:nvPicPr>
        <p:blipFill>
          <a:blip r:embed="rId4">
            <a:alphaModFix/>
          </a:blip>
          <a:stretch>
            <a:fillRect/>
          </a:stretch>
        </p:blipFill>
        <p:spPr>
          <a:xfrm>
            <a:off x="6869723" y="4439127"/>
            <a:ext cx="679358" cy="600391"/>
          </a:xfrm>
          <a:prstGeom prst="rect">
            <a:avLst/>
          </a:prstGeom>
          <a:noFill/>
          <a:ln>
            <a:noFill/>
          </a:ln>
        </p:spPr>
      </p:pic>
      <p:pic>
        <p:nvPicPr>
          <p:cNvPr id="7" name="Shape 68" descr="NASA_logo.svg.png"/>
          <p:cNvPicPr preferRelativeResize="0"/>
          <p:nvPr/>
        </p:nvPicPr>
        <p:blipFill>
          <a:blip r:embed="rId5">
            <a:alphaModFix/>
          </a:blip>
          <a:stretch>
            <a:fillRect/>
          </a:stretch>
        </p:blipFill>
        <p:spPr>
          <a:xfrm>
            <a:off x="6149230" y="4456425"/>
            <a:ext cx="720493" cy="609397"/>
          </a:xfrm>
          <a:prstGeom prst="rect">
            <a:avLst/>
          </a:prstGeom>
          <a:noFill/>
          <a:ln>
            <a:noFill/>
          </a:ln>
        </p:spPr>
      </p:pic>
      <p:sp>
        <p:nvSpPr>
          <p:cNvPr id="2" name="TextBox 1"/>
          <p:cNvSpPr txBox="1"/>
          <p:nvPr/>
        </p:nvSpPr>
        <p:spPr>
          <a:xfrm>
            <a:off x="2915137" y="902845"/>
            <a:ext cx="3829539" cy="3744615"/>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latin typeface="+mn-lt"/>
              </a:rPr>
              <a:t>Dr. </a:t>
            </a:r>
            <a:r>
              <a:rPr lang="en-US" dirty="0" err="1">
                <a:latin typeface="+mn-lt"/>
              </a:rPr>
              <a:t>Erinanne</a:t>
            </a:r>
            <a:r>
              <a:rPr lang="en-US" dirty="0">
                <a:latin typeface="+mn-lt"/>
              </a:rPr>
              <a:t> Saffell</a:t>
            </a:r>
          </a:p>
          <a:p>
            <a:pPr marL="285750" indent="-285750">
              <a:spcAft>
                <a:spcPts val="1000"/>
              </a:spcAft>
              <a:buFont typeface="Arial" panose="020B0604020202020204" pitchFamily="34" charset="0"/>
              <a:buChar char="•"/>
            </a:pPr>
            <a:r>
              <a:rPr lang="en-US" dirty="0">
                <a:latin typeface="+mn-lt"/>
              </a:rPr>
              <a:t>Dr. Ariane </a:t>
            </a:r>
            <a:r>
              <a:rPr lang="en-US" dirty="0" err="1">
                <a:latin typeface="+mn-lt"/>
              </a:rPr>
              <a:t>Middel</a:t>
            </a:r>
            <a:endParaRPr lang="en-US" dirty="0">
              <a:latin typeface="+mn-lt"/>
            </a:endParaRPr>
          </a:p>
          <a:p>
            <a:pPr marL="285750" indent="-285750">
              <a:spcAft>
                <a:spcPts val="1000"/>
              </a:spcAft>
              <a:buFont typeface="Arial" panose="020B0604020202020204" pitchFamily="34" charset="0"/>
              <a:buChar char="•"/>
            </a:pPr>
            <a:r>
              <a:rPr lang="en-US" dirty="0">
                <a:latin typeface="+mn-lt"/>
              </a:rPr>
              <a:t>Justin Foley (Cal Poly)</a:t>
            </a:r>
          </a:p>
          <a:p>
            <a:pPr marL="285750" indent="-285750">
              <a:spcAft>
                <a:spcPts val="1000"/>
              </a:spcAft>
              <a:buFont typeface="Arial" panose="020B0604020202020204" pitchFamily="34" charset="0"/>
              <a:buChar char="•"/>
            </a:pPr>
            <a:r>
              <a:rPr lang="en-US" dirty="0">
                <a:latin typeface="+mn-lt"/>
              </a:rPr>
              <a:t>Julie Castillo (JPL)</a:t>
            </a:r>
          </a:p>
          <a:p>
            <a:pPr marL="285750" indent="-285750">
              <a:spcAft>
                <a:spcPts val="1000"/>
              </a:spcAft>
              <a:buFont typeface="Arial" panose="020B0604020202020204" pitchFamily="34" charset="0"/>
              <a:buChar char="•"/>
            </a:pPr>
            <a:r>
              <a:rPr lang="en-US" dirty="0">
                <a:latin typeface="+mn-lt"/>
              </a:rPr>
              <a:t>Travis </a:t>
            </a:r>
            <a:r>
              <a:rPr lang="en-US" dirty="0" err="1">
                <a:latin typeface="+mn-lt"/>
              </a:rPr>
              <a:t>Imken</a:t>
            </a:r>
            <a:r>
              <a:rPr lang="en-US" dirty="0">
                <a:latin typeface="+mn-lt"/>
              </a:rPr>
              <a:t> (JPL)</a:t>
            </a:r>
          </a:p>
          <a:p>
            <a:pPr marL="285750" indent="-285750">
              <a:spcAft>
                <a:spcPts val="1000"/>
              </a:spcAft>
              <a:buFont typeface="Arial" panose="020B0604020202020204" pitchFamily="34" charset="0"/>
              <a:buChar char="•"/>
            </a:pPr>
            <a:r>
              <a:rPr lang="en-US" dirty="0">
                <a:latin typeface="+mn-lt"/>
              </a:rPr>
              <a:t>Henry Hallam (Planet)</a:t>
            </a:r>
          </a:p>
          <a:p>
            <a:pPr marL="285750" indent="-285750">
              <a:spcAft>
                <a:spcPts val="1000"/>
              </a:spcAft>
              <a:buFont typeface="Arial" panose="020B0604020202020204" pitchFamily="34" charset="0"/>
              <a:buChar char="•"/>
            </a:pPr>
            <a:r>
              <a:rPr lang="en-US" dirty="0">
                <a:latin typeface="+mn-lt"/>
              </a:rPr>
              <a:t>Ryan </a:t>
            </a:r>
            <a:r>
              <a:rPr lang="en-US" dirty="0" err="1">
                <a:latin typeface="+mn-lt"/>
              </a:rPr>
              <a:t>McLinko</a:t>
            </a:r>
            <a:r>
              <a:rPr lang="en-US" dirty="0">
                <a:latin typeface="+mn-lt"/>
              </a:rPr>
              <a:t> (Planet)</a:t>
            </a:r>
          </a:p>
          <a:p>
            <a:pPr marL="285750" indent="-285750">
              <a:spcAft>
                <a:spcPts val="1000"/>
              </a:spcAft>
              <a:buFont typeface="Arial" panose="020B0604020202020204" pitchFamily="34" charset="0"/>
              <a:buChar char="•"/>
            </a:pPr>
            <a:r>
              <a:rPr lang="en-US" dirty="0">
                <a:latin typeface="+mn-lt"/>
              </a:rPr>
              <a:t>Dr. Lance </a:t>
            </a:r>
            <a:r>
              <a:rPr lang="en-US" dirty="0" err="1">
                <a:latin typeface="+mn-lt"/>
              </a:rPr>
              <a:t>Gharavi</a:t>
            </a:r>
            <a:endParaRPr lang="en-US" dirty="0">
              <a:latin typeface="+mn-lt"/>
            </a:endParaRPr>
          </a:p>
          <a:p>
            <a:pPr marL="285750" indent="-285750">
              <a:spcAft>
                <a:spcPts val="1000"/>
              </a:spcAft>
              <a:buFont typeface="Arial" panose="020B0604020202020204" pitchFamily="34" charset="0"/>
              <a:buChar char="•"/>
            </a:pPr>
            <a:r>
              <a:rPr lang="en-US" dirty="0">
                <a:latin typeface="+mn-lt"/>
              </a:rPr>
              <a:t>Dr. Jake </a:t>
            </a:r>
            <a:r>
              <a:rPr lang="en-US" dirty="0" err="1">
                <a:latin typeface="+mn-lt"/>
              </a:rPr>
              <a:t>Pinholster</a:t>
            </a:r>
            <a:endParaRPr lang="en-US" dirty="0">
              <a:latin typeface="+mn-lt"/>
            </a:endParaRPr>
          </a:p>
          <a:p>
            <a:pPr marL="285750" indent="-285750">
              <a:spcAft>
                <a:spcPts val="1000"/>
              </a:spcAft>
              <a:buFont typeface="Arial" panose="020B0604020202020204" pitchFamily="34" charset="0"/>
              <a:buChar char="•"/>
            </a:pPr>
            <a:r>
              <a:rPr lang="en-US" dirty="0">
                <a:latin typeface="+mn-lt"/>
              </a:rPr>
              <a:t>Peter Dell (USIP Platform Manager)</a:t>
            </a:r>
          </a:p>
          <a:p>
            <a:pPr marL="285750" indent="-285750">
              <a:buFont typeface="Arial" panose="020B0604020202020204" pitchFamily="34" charset="0"/>
              <a:buChar char="•"/>
            </a:pPr>
            <a:endParaRPr lang="en-US" dirty="0"/>
          </a:p>
        </p:txBody>
      </p:sp>
      <p:cxnSp>
        <p:nvCxnSpPr>
          <p:cNvPr id="4" name="Straight Connector 3"/>
          <p:cNvCxnSpPr/>
          <p:nvPr/>
        </p:nvCxnSpPr>
        <p:spPr>
          <a:xfrm>
            <a:off x="2852618" y="865325"/>
            <a:ext cx="15631" cy="417419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879</Words>
  <Application>Microsoft Office PowerPoint</Application>
  <PresentationFormat>On-screen Show (16:9)</PresentationFormat>
  <Paragraphs>123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Droid Serif</vt:lpstr>
      <vt:lpstr>Cambria</vt:lpstr>
      <vt:lpstr>Arial</vt:lpstr>
      <vt:lpstr>Georgia</vt:lpstr>
      <vt:lpstr>simple-light-2</vt:lpstr>
      <vt:lpstr>Phoenix</vt:lpstr>
      <vt:lpstr>Program Background </vt:lpstr>
      <vt:lpstr>The Importance of UHIs</vt:lpstr>
      <vt:lpstr>Analysis of Local Climate Zones (LCZs)  </vt:lpstr>
      <vt:lpstr>Satellite Design </vt:lpstr>
      <vt:lpstr>Infrared Remote Sensing from Space</vt:lpstr>
      <vt:lpstr>Path to Launch Readiness </vt:lpstr>
      <vt:lpstr>CubeSat Conclusions – Keys to Success</vt:lpstr>
      <vt:lpstr>Acknowledgements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Phoenix</dc:title>
  <cp:lastModifiedBy>sarah rogers</cp:lastModifiedBy>
  <cp:revision>46</cp:revision>
  <dcterms:modified xsi:type="dcterms:W3CDTF">2017-04-07T20:22:02Z</dcterms:modified>
</cp:coreProperties>
</file>